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64" r:id="rId3"/>
    <p:sldId id="260" r:id="rId4"/>
    <p:sldId id="274" r:id="rId5"/>
    <p:sldId id="276" r:id="rId6"/>
    <p:sldId id="261" r:id="rId7"/>
    <p:sldId id="277" r:id="rId8"/>
    <p:sldId id="262" r:id="rId9"/>
    <p:sldId id="278" r:id="rId10"/>
    <p:sldId id="279" r:id="rId11"/>
    <p:sldId id="266" r:id="rId12"/>
  </p:sldIdLst>
  <p:sldSz cx="18288000" cy="10287000"/>
  <p:notesSz cx="6858000" cy="9144000"/>
  <p:embeddedFontLst>
    <p:embeddedFont>
      <p:font typeface="Fira Sans" panose="020B0503050000020004" pitchFamily="34" charset="0"/>
      <p:regular r:id="rId14"/>
      <p:bold r:id="rId15"/>
      <p:italic r:id="rId16"/>
      <p:boldItalic r:id="rId17"/>
    </p:embeddedFont>
    <p:embeddedFont>
      <p:font typeface="Fira Sans Bold" panose="020B0803050000020004" charset="0"/>
      <p:regular r:id="rId18"/>
      <p:bold r:id="rId19"/>
    </p:embeddedFont>
    <p:embeddedFont>
      <p:font typeface="Fira Sans Light" panose="020B0403050000020004" pitchFamily="34" charset="0"/>
      <p:regular r:id="rId20"/>
      <p:italic r:id="rId21"/>
    </p:embeddedFont>
    <p:embeddedFont>
      <p:font typeface="Fira Sans Medium" panose="020B0603050000020004" pitchFamily="34" charset="0"/>
      <p:regular r:id="rId22"/>
      <p:italic r:id="rId23"/>
    </p:embeddedFont>
    <p:embeddedFont>
      <p:font typeface="Fira Sans Semi-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F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57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C66C9-E56E-44BD-B6D9-E3C7570BBDE7}" type="datetimeFigureOut">
              <a:rPr lang="en-US" smtClean="0"/>
              <a:t>3/4/2024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A3449-70B9-4BA7-9C74-F39A090F332C}" type="slidenum">
              <a:rPr lang="en-US" smtClean="0"/>
              <a:t>‹#›</a:t>
            </a:fld>
            <a:endParaRPr lang="en-US" dirty="0"/>
          </a:p>
        </p:txBody>
      </p:sp>
    </p:spTree>
    <p:extLst>
      <p:ext uri="{BB962C8B-B14F-4D97-AF65-F5344CB8AC3E}">
        <p14:creationId xmlns:p14="http://schemas.microsoft.com/office/powerpoint/2010/main" val="1171462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A3449-70B9-4BA7-9C74-F39A090F332C}" type="slidenum">
              <a:rPr lang="en-US" smtClean="0"/>
              <a:t>11</a:t>
            </a:fld>
            <a:endParaRPr lang="en-US" dirty="0"/>
          </a:p>
        </p:txBody>
      </p:sp>
    </p:spTree>
    <p:extLst>
      <p:ext uri="{BB962C8B-B14F-4D97-AF65-F5344CB8AC3E}">
        <p14:creationId xmlns:p14="http://schemas.microsoft.com/office/powerpoint/2010/main" val="1912736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TextBox 3"/>
          <p:cNvSpPr txBox="1"/>
          <p:nvPr/>
        </p:nvSpPr>
        <p:spPr>
          <a:xfrm>
            <a:off x="1066800" y="2421145"/>
            <a:ext cx="10202605" cy="1792735"/>
          </a:xfrm>
          <a:prstGeom prst="rect">
            <a:avLst/>
          </a:prstGeom>
        </p:spPr>
        <p:txBody>
          <a:bodyPr lIns="0" tIns="0" rIns="0" bIns="0" rtlCol="0" anchor="t">
            <a:spAutoFit/>
          </a:bodyPr>
          <a:lstStyle/>
          <a:p>
            <a:pPr>
              <a:lnSpc>
                <a:spcPts val="14399"/>
              </a:lnSpc>
            </a:pPr>
            <a:r>
              <a:rPr lang="en-US" sz="11999" dirty="0" err="1">
                <a:solidFill>
                  <a:srgbClr val="000000"/>
                </a:solidFill>
                <a:latin typeface="Fira Sans Bold"/>
              </a:rPr>
              <a:t>UniBuddy</a:t>
            </a:r>
            <a:endParaRPr lang="en-US" sz="11999" dirty="0">
              <a:solidFill>
                <a:srgbClr val="000000"/>
              </a:solidFill>
              <a:latin typeface="Fira Sans Bold"/>
            </a:endParaRPr>
          </a:p>
        </p:txBody>
      </p:sp>
      <p:grpSp>
        <p:nvGrpSpPr>
          <p:cNvPr id="5" name="Group 5"/>
          <p:cNvGrpSpPr/>
          <p:nvPr/>
        </p:nvGrpSpPr>
        <p:grpSpPr>
          <a:xfrm>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dirty="0"/>
            </a:p>
          </p:txBody>
        </p:sp>
      </p:grpSp>
      <p:grpSp>
        <p:nvGrpSpPr>
          <p:cNvPr id="7" name="Group 7"/>
          <p:cNvGrpSpPr/>
          <p:nvPr/>
        </p:nvGrpSpPr>
        <p:grpSpPr>
          <a:xfrm>
            <a:off x="12122944" y="7035126"/>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dirty="0"/>
            </a:p>
          </p:txBody>
        </p:sp>
      </p:grpSp>
      <p:grpSp>
        <p:nvGrpSpPr>
          <p:cNvPr id="9" name="Group 9"/>
          <p:cNvGrpSpPr/>
          <p:nvPr/>
        </p:nvGrpSpPr>
        <p:grpSpPr>
          <a:xfrm>
            <a:off x="12336342" y="5954842"/>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dirty="0"/>
            </a:p>
          </p:txBody>
        </p:sp>
      </p:grpSp>
      <p:grpSp>
        <p:nvGrpSpPr>
          <p:cNvPr id="11" name="Group 11"/>
          <p:cNvGrpSpPr/>
          <p:nvPr/>
        </p:nvGrpSpPr>
        <p:grpSpPr>
          <a:xfrm>
            <a:off x="13737770" y="373605"/>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dirty="0"/>
            </a:p>
          </p:txBody>
        </p:sp>
      </p:grpSp>
      <p:sp>
        <p:nvSpPr>
          <p:cNvPr id="14" name="TextBox 13">
            <a:extLst>
              <a:ext uri="{FF2B5EF4-FFF2-40B4-BE49-F238E27FC236}">
                <a16:creationId xmlns:a16="http://schemas.microsoft.com/office/drawing/2014/main" id="{03D1B4D5-F3E5-D25C-F1E1-7417B496444C}"/>
              </a:ext>
            </a:extLst>
          </p:cNvPr>
          <p:cNvSpPr txBox="1"/>
          <p:nvPr/>
        </p:nvSpPr>
        <p:spPr>
          <a:xfrm>
            <a:off x="1142463" y="4102688"/>
            <a:ext cx="8534400" cy="2554545"/>
          </a:xfrm>
          <a:prstGeom prst="rect">
            <a:avLst/>
          </a:prstGeom>
          <a:noFill/>
        </p:spPr>
        <p:txBody>
          <a:bodyPr wrap="square" rtlCol="0">
            <a:spAutoFit/>
          </a:bodyPr>
          <a:lstStyle/>
          <a:p>
            <a:pPr>
              <a:lnSpc>
                <a:spcPts val="5039"/>
              </a:lnSpc>
            </a:pPr>
            <a:r>
              <a:rPr lang="en-US" sz="3500" dirty="0">
                <a:solidFill>
                  <a:srgbClr val="000000"/>
                </a:solidFill>
                <a:latin typeface="Fira Sans Light"/>
              </a:rPr>
              <a:t>Deepak </a:t>
            </a:r>
            <a:r>
              <a:rPr lang="en-US" sz="3500" dirty="0" err="1">
                <a:solidFill>
                  <a:srgbClr val="000000"/>
                </a:solidFill>
                <a:latin typeface="Fira Sans Light"/>
              </a:rPr>
              <a:t>Ayyasamy</a:t>
            </a:r>
            <a:endParaRPr lang="en-US" sz="3500" dirty="0">
              <a:solidFill>
                <a:srgbClr val="000000"/>
              </a:solidFill>
              <a:latin typeface="Fira Sans Light"/>
            </a:endParaRPr>
          </a:p>
          <a:p>
            <a:pPr>
              <a:lnSpc>
                <a:spcPts val="5039"/>
              </a:lnSpc>
            </a:pPr>
            <a:r>
              <a:rPr lang="en-US" sz="3500" dirty="0">
                <a:solidFill>
                  <a:srgbClr val="000000"/>
                </a:solidFill>
                <a:latin typeface="Fira Sans Light"/>
              </a:rPr>
              <a:t>Tarun Siga</a:t>
            </a:r>
          </a:p>
          <a:p>
            <a:pPr>
              <a:lnSpc>
                <a:spcPts val="5039"/>
              </a:lnSpc>
            </a:pPr>
            <a:r>
              <a:rPr lang="en-US" sz="3500" dirty="0">
                <a:solidFill>
                  <a:srgbClr val="000000"/>
                </a:solidFill>
                <a:latin typeface="Fira Sans Light"/>
              </a:rPr>
              <a:t>Sai Karthik </a:t>
            </a:r>
            <a:r>
              <a:rPr lang="en-US" sz="3500" dirty="0" err="1">
                <a:solidFill>
                  <a:srgbClr val="000000"/>
                </a:solidFill>
                <a:latin typeface="Fira Sans Light"/>
              </a:rPr>
              <a:t>Naladala</a:t>
            </a:r>
            <a:endParaRPr lang="en-US" sz="3500" dirty="0">
              <a:solidFill>
                <a:srgbClr val="000000"/>
              </a:solidFill>
              <a:latin typeface="Fira Sans Light"/>
            </a:endParaRPr>
          </a:p>
          <a:p>
            <a:endParaRPr lang="en-US"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160E29EC-6175-54D0-DA5C-9C63374DC427}"/>
            </a:ext>
          </a:extLst>
        </p:cNvPr>
        <p:cNvGrpSpPr/>
        <p:nvPr/>
      </p:nvGrpSpPr>
      <p:grpSpPr>
        <a:xfrm>
          <a:off x="0" y="0"/>
          <a:ext cx="0" cy="0"/>
          <a:chOff x="0" y="0"/>
          <a:chExt cx="0" cy="0"/>
        </a:xfrm>
      </p:grpSpPr>
      <p:grpSp>
        <p:nvGrpSpPr>
          <p:cNvPr id="70" name="Google Shape;189;p18">
            <a:extLst>
              <a:ext uri="{FF2B5EF4-FFF2-40B4-BE49-F238E27FC236}">
                <a16:creationId xmlns:a16="http://schemas.microsoft.com/office/drawing/2014/main" id="{336DE0A5-722C-C487-999E-5588AD5F3EBE}"/>
              </a:ext>
            </a:extLst>
          </p:cNvPr>
          <p:cNvGrpSpPr/>
          <p:nvPr/>
        </p:nvGrpSpPr>
        <p:grpSpPr>
          <a:xfrm>
            <a:off x="-28668" y="5143500"/>
            <a:ext cx="18316668" cy="267300"/>
            <a:chOff x="11250" y="2219900"/>
            <a:chExt cx="9152100" cy="132000"/>
          </a:xfrm>
        </p:grpSpPr>
        <p:cxnSp>
          <p:nvCxnSpPr>
            <p:cNvPr id="71" name="Google Shape;190;p18">
              <a:extLst>
                <a:ext uri="{FF2B5EF4-FFF2-40B4-BE49-F238E27FC236}">
                  <a16:creationId xmlns:a16="http://schemas.microsoft.com/office/drawing/2014/main" id="{3619245B-9B56-523B-A79C-DEA89CCEF195}"/>
                </a:ext>
              </a:extLst>
            </p:cNvPr>
            <p:cNvCxnSpPr/>
            <p:nvPr/>
          </p:nvCxnSpPr>
          <p:spPr>
            <a:xfrm>
              <a:off x="11250" y="2285900"/>
              <a:ext cx="9152100" cy="0"/>
            </a:xfrm>
            <a:prstGeom prst="straightConnector1">
              <a:avLst/>
            </a:prstGeom>
            <a:noFill/>
            <a:ln w="19050" cap="flat" cmpd="sng">
              <a:solidFill>
                <a:srgbClr val="00AEC0"/>
              </a:solidFill>
              <a:prstDash val="solid"/>
              <a:round/>
              <a:headEnd type="none" w="med" len="med"/>
              <a:tailEnd type="none" w="med" len="med"/>
            </a:ln>
          </p:spPr>
        </p:cxnSp>
        <p:sp>
          <p:nvSpPr>
            <p:cNvPr id="72" name="Google Shape;191;p18">
              <a:extLst>
                <a:ext uri="{FF2B5EF4-FFF2-40B4-BE49-F238E27FC236}">
                  <a16:creationId xmlns:a16="http://schemas.microsoft.com/office/drawing/2014/main" id="{F466C646-3998-9C80-483D-217FD1197ED6}"/>
                </a:ext>
              </a:extLst>
            </p:cNvPr>
            <p:cNvSpPr/>
            <p:nvPr/>
          </p:nvSpPr>
          <p:spPr>
            <a:xfrm rot="5400000">
              <a:off x="3176588" y="2248400"/>
              <a:ext cx="132000" cy="75000"/>
            </a:xfrm>
            <a:prstGeom prst="triangle">
              <a:avLst>
                <a:gd name="adj" fmla="val 50000"/>
              </a:avLst>
            </a:prstGeom>
            <a:solidFill>
              <a:srgbClr val="00AE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cs typeface="Arial"/>
                <a:sym typeface="Arial"/>
              </a:endParaRPr>
            </a:p>
          </p:txBody>
        </p:sp>
        <p:sp>
          <p:nvSpPr>
            <p:cNvPr id="73" name="Google Shape;192;p18">
              <a:extLst>
                <a:ext uri="{FF2B5EF4-FFF2-40B4-BE49-F238E27FC236}">
                  <a16:creationId xmlns:a16="http://schemas.microsoft.com/office/drawing/2014/main" id="{6D4DD4F2-7A71-75CD-1877-B6ABA19BF499}"/>
                </a:ext>
              </a:extLst>
            </p:cNvPr>
            <p:cNvSpPr/>
            <p:nvPr/>
          </p:nvSpPr>
          <p:spPr>
            <a:xfrm rot="5400000">
              <a:off x="5835350" y="2248400"/>
              <a:ext cx="132000" cy="75000"/>
            </a:xfrm>
            <a:prstGeom prst="triangle">
              <a:avLst>
                <a:gd name="adj" fmla="val 50000"/>
              </a:avLst>
            </a:prstGeom>
            <a:solidFill>
              <a:srgbClr val="00AE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cs typeface="Arial"/>
                <a:sym typeface="Arial"/>
              </a:endParaRPr>
            </a:p>
          </p:txBody>
        </p:sp>
        <p:sp>
          <p:nvSpPr>
            <p:cNvPr id="74" name="Google Shape;193;p18">
              <a:extLst>
                <a:ext uri="{FF2B5EF4-FFF2-40B4-BE49-F238E27FC236}">
                  <a16:creationId xmlns:a16="http://schemas.microsoft.com/office/drawing/2014/main" id="{2BA73966-2DDA-35A8-2745-C2399A8D6C96}"/>
                </a:ext>
              </a:extLst>
            </p:cNvPr>
            <p:cNvSpPr/>
            <p:nvPr/>
          </p:nvSpPr>
          <p:spPr>
            <a:xfrm rot="5400000">
              <a:off x="8494150" y="2248400"/>
              <a:ext cx="132000" cy="75000"/>
            </a:xfrm>
            <a:prstGeom prst="triangle">
              <a:avLst>
                <a:gd name="adj" fmla="val 50000"/>
              </a:avLst>
            </a:prstGeom>
            <a:solidFill>
              <a:srgbClr val="00AE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cs typeface="Arial"/>
                <a:sym typeface="Arial"/>
              </a:endParaRPr>
            </a:p>
          </p:txBody>
        </p:sp>
        <p:sp>
          <p:nvSpPr>
            <p:cNvPr id="75" name="Google Shape;194;p18">
              <a:extLst>
                <a:ext uri="{FF2B5EF4-FFF2-40B4-BE49-F238E27FC236}">
                  <a16:creationId xmlns:a16="http://schemas.microsoft.com/office/drawing/2014/main" id="{6A0B8F6A-EE0C-E1D3-4269-4AFB0E905682}"/>
                </a:ext>
              </a:extLst>
            </p:cNvPr>
            <p:cNvSpPr/>
            <p:nvPr/>
          </p:nvSpPr>
          <p:spPr>
            <a:xfrm rot="5400000">
              <a:off x="517788" y="2248400"/>
              <a:ext cx="132000" cy="75000"/>
            </a:xfrm>
            <a:prstGeom prst="triangle">
              <a:avLst>
                <a:gd name="adj" fmla="val 50000"/>
              </a:avLst>
            </a:prstGeom>
            <a:solidFill>
              <a:srgbClr val="00AE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cs typeface="Arial"/>
                <a:sym typeface="Arial"/>
              </a:endParaRPr>
            </a:p>
          </p:txBody>
        </p:sp>
      </p:grpSp>
      <p:grpSp>
        <p:nvGrpSpPr>
          <p:cNvPr id="76" name="Google Shape;196;p18">
            <a:extLst>
              <a:ext uri="{FF2B5EF4-FFF2-40B4-BE49-F238E27FC236}">
                <a16:creationId xmlns:a16="http://schemas.microsoft.com/office/drawing/2014/main" id="{DF3AAA6A-4A39-6D48-5B54-99A00A00962C}"/>
              </a:ext>
            </a:extLst>
          </p:cNvPr>
          <p:cNvGrpSpPr/>
          <p:nvPr/>
        </p:nvGrpSpPr>
        <p:grpSpPr>
          <a:xfrm>
            <a:off x="1437666" y="4443163"/>
            <a:ext cx="4498077" cy="3271824"/>
            <a:chOff x="836632" y="1880741"/>
            <a:chExt cx="2192457" cy="1560691"/>
          </a:xfrm>
        </p:grpSpPr>
        <p:grpSp>
          <p:nvGrpSpPr>
            <p:cNvPr id="77" name="Google Shape;197;p18">
              <a:extLst>
                <a:ext uri="{FF2B5EF4-FFF2-40B4-BE49-F238E27FC236}">
                  <a16:creationId xmlns:a16="http://schemas.microsoft.com/office/drawing/2014/main" id="{DEC4EDBA-71DF-74F1-9A1E-847C191F2777}"/>
                </a:ext>
              </a:extLst>
            </p:cNvPr>
            <p:cNvGrpSpPr/>
            <p:nvPr/>
          </p:nvGrpSpPr>
          <p:grpSpPr>
            <a:xfrm>
              <a:off x="836632" y="2449582"/>
              <a:ext cx="2192457" cy="991850"/>
              <a:chOff x="836632" y="2449582"/>
              <a:chExt cx="2192457" cy="991850"/>
            </a:xfrm>
          </p:grpSpPr>
          <p:sp>
            <p:nvSpPr>
              <p:cNvPr id="91" name="Google Shape;198;p18">
                <a:extLst>
                  <a:ext uri="{FF2B5EF4-FFF2-40B4-BE49-F238E27FC236}">
                    <a16:creationId xmlns:a16="http://schemas.microsoft.com/office/drawing/2014/main" id="{AAC04DD5-8A1B-F058-A830-1258531D3018}"/>
                  </a:ext>
                </a:extLst>
              </p:cNvPr>
              <p:cNvSpPr txBox="1"/>
              <p:nvPr/>
            </p:nvSpPr>
            <p:spPr>
              <a:xfrm>
                <a:off x="866689" y="2769653"/>
                <a:ext cx="2162400" cy="671779"/>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500" b="0" i="0" u="none" strike="noStrike" kern="0" cap="none" spc="0" normalizeH="0" baseline="0" noProof="0" dirty="0">
                    <a:ln>
                      <a:noFill/>
                    </a:ln>
                    <a:solidFill>
                      <a:srgbClr val="000000"/>
                    </a:solidFill>
                    <a:effectLst/>
                    <a:uLnTx/>
                    <a:uFillTx/>
                    <a:latin typeface="Fira Sans Light" panose="020B0403050000020004" pitchFamily="34" charset="0"/>
                    <a:ea typeface="Fira Sans"/>
                    <a:cs typeface="Fira Sans"/>
                    <a:sym typeface="Fira Sans"/>
                  </a:rPr>
                  <a:t>Conduct market research to understand international demand for virtual personal assistant services.</a:t>
                </a: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ea typeface="Fira Sans"/>
                  <a:cs typeface="Fira Sans"/>
                  <a:sym typeface="Fira Sans"/>
                </a:endParaRPr>
              </a:p>
            </p:txBody>
          </p:sp>
          <p:sp>
            <p:nvSpPr>
              <p:cNvPr id="92" name="Google Shape;199;p18">
                <a:extLst>
                  <a:ext uri="{FF2B5EF4-FFF2-40B4-BE49-F238E27FC236}">
                    <a16:creationId xmlns:a16="http://schemas.microsoft.com/office/drawing/2014/main" id="{5228D836-F0CB-057A-88C5-0A844F5646FF}"/>
                  </a:ext>
                </a:extLst>
              </p:cNvPr>
              <p:cNvSpPr txBox="1"/>
              <p:nvPr/>
            </p:nvSpPr>
            <p:spPr>
              <a:xfrm>
                <a:off x="836632" y="2449582"/>
                <a:ext cx="2162400" cy="26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00A3A3"/>
                    </a:solidFill>
                    <a:effectLst/>
                    <a:uLnTx/>
                    <a:uFillTx/>
                    <a:latin typeface="Fira Sans Light" panose="020B0403050000020004" pitchFamily="34" charset="0"/>
                    <a:ea typeface="Fira Sans Extra Condensed Medium"/>
                    <a:cs typeface="Fira Sans Extra Condensed Medium"/>
                    <a:sym typeface="Fira Sans Extra Condensed Medium"/>
                  </a:rPr>
                  <a:t>INNOVATION</a:t>
                </a:r>
                <a:endParaRPr kumimoji="0" sz="2500" b="0" i="0" u="none" strike="noStrike" kern="0" cap="none" spc="0" normalizeH="0" baseline="0" noProof="0" dirty="0">
                  <a:ln>
                    <a:noFill/>
                  </a:ln>
                  <a:solidFill>
                    <a:srgbClr val="00A3A3"/>
                  </a:solidFill>
                  <a:effectLst/>
                  <a:uLnTx/>
                  <a:uFillTx/>
                  <a:latin typeface="Fira Sans Light" panose="020B0403050000020004" pitchFamily="34" charset="0"/>
                  <a:ea typeface="Fira Sans Extra Condensed Medium"/>
                  <a:cs typeface="Fira Sans Extra Condensed Medium"/>
                  <a:sym typeface="Fira Sans Extra Condensed Medium"/>
                </a:endParaRPr>
              </a:p>
            </p:txBody>
          </p:sp>
        </p:grpSp>
        <p:grpSp>
          <p:nvGrpSpPr>
            <p:cNvPr id="78" name="Google Shape;200;p18">
              <a:extLst>
                <a:ext uri="{FF2B5EF4-FFF2-40B4-BE49-F238E27FC236}">
                  <a16:creationId xmlns:a16="http://schemas.microsoft.com/office/drawing/2014/main" id="{11DA5E2F-C867-671E-19A5-8A50A1C3CB62}"/>
                </a:ext>
              </a:extLst>
            </p:cNvPr>
            <p:cNvGrpSpPr/>
            <p:nvPr/>
          </p:nvGrpSpPr>
          <p:grpSpPr>
            <a:xfrm>
              <a:off x="1558750" y="1880741"/>
              <a:ext cx="708900" cy="502359"/>
              <a:chOff x="1558750" y="1880741"/>
              <a:chExt cx="708900" cy="502359"/>
            </a:xfrm>
          </p:grpSpPr>
          <p:sp>
            <p:nvSpPr>
              <p:cNvPr id="79" name="Google Shape;201;p18">
                <a:extLst>
                  <a:ext uri="{FF2B5EF4-FFF2-40B4-BE49-F238E27FC236}">
                    <a16:creationId xmlns:a16="http://schemas.microsoft.com/office/drawing/2014/main" id="{770344D6-753E-E5D4-23AE-F1C09BF3045D}"/>
                  </a:ext>
                </a:extLst>
              </p:cNvPr>
              <p:cNvSpPr txBox="1"/>
              <p:nvPr/>
            </p:nvSpPr>
            <p:spPr>
              <a:xfrm>
                <a:off x="1558750" y="1880741"/>
                <a:ext cx="708900" cy="2268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000000"/>
                    </a:solidFill>
                    <a:effectLst/>
                    <a:uLnTx/>
                    <a:uFillTx/>
                    <a:latin typeface="Fira Sans Light" panose="020B0403050000020004" pitchFamily="34" charset="0"/>
                    <a:ea typeface="Fira Sans Extra Condensed Medium"/>
                    <a:cs typeface="Fira Sans Extra Condensed Medium"/>
                    <a:sym typeface="Fira Sans Extra Condensed Medium"/>
                  </a:rPr>
                  <a:t>January</a:t>
                </a: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ea typeface="Fira Sans Extra Condensed Medium"/>
                  <a:cs typeface="Fira Sans Extra Condensed Medium"/>
                  <a:sym typeface="Fira Sans Extra Condensed Medium"/>
                </a:endParaRPr>
              </a:p>
            </p:txBody>
          </p:sp>
          <p:sp>
            <p:nvSpPr>
              <p:cNvPr id="82" name="Google Shape;212;p18">
                <a:extLst>
                  <a:ext uri="{FF2B5EF4-FFF2-40B4-BE49-F238E27FC236}">
                    <a16:creationId xmlns:a16="http://schemas.microsoft.com/office/drawing/2014/main" id="{D9F3B02E-B073-2137-417C-EEA38F8B4CB2}"/>
                  </a:ext>
                </a:extLst>
              </p:cNvPr>
              <p:cNvSpPr/>
              <p:nvPr/>
            </p:nvSpPr>
            <p:spPr>
              <a:xfrm>
                <a:off x="1816012" y="2188700"/>
                <a:ext cx="194400" cy="194400"/>
              </a:xfrm>
              <a:prstGeom prst="ellipse">
                <a:avLst/>
              </a:prstGeom>
              <a:solidFill>
                <a:srgbClr val="00A3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cs typeface="Arial"/>
                  <a:sym typeface="Arial"/>
                </a:endParaRPr>
              </a:p>
            </p:txBody>
          </p:sp>
        </p:grpSp>
      </p:grpSp>
      <p:sp>
        <p:nvSpPr>
          <p:cNvPr id="134" name="TextBox 4">
            <a:extLst>
              <a:ext uri="{FF2B5EF4-FFF2-40B4-BE49-F238E27FC236}">
                <a16:creationId xmlns:a16="http://schemas.microsoft.com/office/drawing/2014/main" id="{E5472DA8-27D2-6449-BDD5-E4A389666D5C}"/>
              </a:ext>
            </a:extLst>
          </p:cNvPr>
          <p:cNvSpPr txBox="1"/>
          <p:nvPr/>
        </p:nvSpPr>
        <p:spPr>
          <a:xfrm>
            <a:off x="10668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Milestones</a:t>
            </a:r>
          </a:p>
        </p:txBody>
      </p:sp>
      <p:grpSp>
        <p:nvGrpSpPr>
          <p:cNvPr id="135" name="Google Shape;196;p18">
            <a:extLst>
              <a:ext uri="{FF2B5EF4-FFF2-40B4-BE49-F238E27FC236}">
                <a16:creationId xmlns:a16="http://schemas.microsoft.com/office/drawing/2014/main" id="{E151C257-8C37-EDD8-3319-94200250AAC0}"/>
              </a:ext>
            </a:extLst>
          </p:cNvPr>
          <p:cNvGrpSpPr/>
          <p:nvPr/>
        </p:nvGrpSpPr>
        <p:grpSpPr>
          <a:xfrm>
            <a:off x="6880627" y="4443163"/>
            <a:ext cx="4485086" cy="3339307"/>
            <a:chOff x="836632" y="1880741"/>
            <a:chExt cx="2186125" cy="1592881"/>
          </a:xfrm>
        </p:grpSpPr>
        <p:grpSp>
          <p:nvGrpSpPr>
            <p:cNvPr id="136" name="Google Shape;197;p18">
              <a:extLst>
                <a:ext uri="{FF2B5EF4-FFF2-40B4-BE49-F238E27FC236}">
                  <a16:creationId xmlns:a16="http://schemas.microsoft.com/office/drawing/2014/main" id="{72B374DD-BF11-443A-CFAF-023D582E54BC}"/>
                </a:ext>
              </a:extLst>
            </p:cNvPr>
            <p:cNvGrpSpPr/>
            <p:nvPr/>
          </p:nvGrpSpPr>
          <p:grpSpPr>
            <a:xfrm>
              <a:off x="836632" y="2449582"/>
              <a:ext cx="2186125" cy="1024040"/>
              <a:chOff x="836632" y="2449582"/>
              <a:chExt cx="2186125" cy="1024040"/>
            </a:xfrm>
          </p:grpSpPr>
          <p:sp>
            <p:nvSpPr>
              <p:cNvPr id="149" name="Google Shape;198;p18">
                <a:extLst>
                  <a:ext uri="{FF2B5EF4-FFF2-40B4-BE49-F238E27FC236}">
                    <a16:creationId xmlns:a16="http://schemas.microsoft.com/office/drawing/2014/main" id="{B5DB3AD2-3BBB-D84D-482E-4DD7435B6FC3}"/>
                  </a:ext>
                </a:extLst>
              </p:cNvPr>
              <p:cNvSpPr txBox="1"/>
              <p:nvPr/>
            </p:nvSpPr>
            <p:spPr>
              <a:xfrm>
                <a:off x="860357" y="2556147"/>
                <a:ext cx="2162400" cy="917475"/>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500" b="0" i="0" u="none" strike="noStrike" kern="0" cap="none" spc="0" normalizeH="0" baseline="0" noProof="0" dirty="0">
                    <a:ln>
                      <a:noFill/>
                    </a:ln>
                    <a:solidFill>
                      <a:srgbClr val="000000"/>
                    </a:solidFill>
                    <a:effectLst/>
                    <a:uLnTx/>
                    <a:uFillTx/>
                    <a:latin typeface="Fira Sans Light" panose="020B0403050000020004" pitchFamily="34" charset="0"/>
                    <a:ea typeface="Fira Sans"/>
                    <a:cs typeface="Fira Sans"/>
                    <a:sym typeface="Fira Sans"/>
                  </a:rPr>
                  <a:t>Complete technical setup, including the development and testing.</a:t>
                </a: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ea typeface="Fira Sans"/>
                  <a:cs typeface="Fira Sans"/>
                  <a:sym typeface="Fira Sans"/>
                </a:endParaRPr>
              </a:p>
            </p:txBody>
          </p:sp>
          <p:sp>
            <p:nvSpPr>
              <p:cNvPr id="150" name="Google Shape;199;p18">
                <a:extLst>
                  <a:ext uri="{FF2B5EF4-FFF2-40B4-BE49-F238E27FC236}">
                    <a16:creationId xmlns:a16="http://schemas.microsoft.com/office/drawing/2014/main" id="{70AF0CE8-E697-4AD4-CFD3-104435C42E29}"/>
                  </a:ext>
                </a:extLst>
              </p:cNvPr>
              <p:cNvSpPr txBox="1"/>
              <p:nvPr/>
            </p:nvSpPr>
            <p:spPr>
              <a:xfrm>
                <a:off x="836632" y="2449582"/>
                <a:ext cx="2162400" cy="26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00A3A3"/>
                    </a:solidFill>
                    <a:effectLst/>
                    <a:uLnTx/>
                    <a:uFillTx/>
                    <a:latin typeface="Fira Sans Light" panose="020B0403050000020004" pitchFamily="34" charset="0"/>
                    <a:ea typeface="Fira Sans Extra Condensed Medium"/>
                    <a:cs typeface="Fira Sans Extra Condensed Medium"/>
                    <a:sym typeface="Fira Sans Extra Condensed Medium"/>
                  </a:rPr>
                  <a:t>SETUP</a:t>
                </a:r>
                <a:endParaRPr kumimoji="0" sz="2500" b="0" i="0" u="none" strike="noStrike" kern="0" cap="none" spc="0" normalizeH="0" baseline="0" noProof="0" dirty="0">
                  <a:ln>
                    <a:noFill/>
                  </a:ln>
                  <a:solidFill>
                    <a:srgbClr val="00A3A3"/>
                  </a:solidFill>
                  <a:effectLst/>
                  <a:uLnTx/>
                  <a:uFillTx/>
                  <a:latin typeface="Fira Sans Light" panose="020B0403050000020004" pitchFamily="34" charset="0"/>
                  <a:ea typeface="Fira Sans Extra Condensed Medium"/>
                  <a:cs typeface="Fira Sans Extra Condensed Medium"/>
                  <a:sym typeface="Fira Sans Extra Condensed Medium"/>
                </a:endParaRPr>
              </a:p>
            </p:txBody>
          </p:sp>
        </p:grpSp>
        <p:grpSp>
          <p:nvGrpSpPr>
            <p:cNvPr id="137" name="Google Shape;200;p18">
              <a:extLst>
                <a:ext uri="{FF2B5EF4-FFF2-40B4-BE49-F238E27FC236}">
                  <a16:creationId xmlns:a16="http://schemas.microsoft.com/office/drawing/2014/main" id="{ECCF5191-F014-F1A1-E5FB-98E2A6A12764}"/>
                </a:ext>
              </a:extLst>
            </p:cNvPr>
            <p:cNvGrpSpPr/>
            <p:nvPr/>
          </p:nvGrpSpPr>
          <p:grpSpPr>
            <a:xfrm>
              <a:off x="1558750" y="1880741"/>
              <a:ext cx="708900" cy="502359"/>
              <a:chOff x="1558750" y="1880741"/>
              <a:chExt cx="708900" cy="502359"/>
            </a:xfrm>
          </p:grpSpPr>
          <p:sp>
            <p:nvSpPr>
              <p:cNvPr id="138" name="Google Shape;201;p18">
                <a:extLst>
                  <a:ext uri="{FF2B5EF4-FFF2-40B4-BE49-F238E27FC236}">
                    <a16:creationId xmlns:a16="http://schemas.microsoft.com/office/drawing/2014/main" id="{1598CF9A-DA96-919F-BB4C-0B00A8BBFDF9}"/>
                  </a:ext>
                </a:extLst>
              </p:cNvPr>
              <p:cNvSpPr txBox="1"/>
              <p:nvPr/>
            </p:nvSpPr>
            <p:spPr>
              <a:xfrm>
                <a:off x="1558750" y="1880741"/>
                <a:ext cx="708900" cy="2268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000000"/>
                    </a:solidFill>
                    <a:effectLst/>
                    <a:uLnTx/>
                    <a:uFillTx/>
                    <a:latin typeface="Fira Sans Light" panose="020B0403050000020004" pitchFamily="34" charset="0"/>
                    <a:ea typeface="Fira Sans Extra Condensed Medium"/>
                    <a:cs typeface="Fira Sans Extra Condensed Medium"/>
                    <a:sym typeface="Fira Sans Extra Condensed Medium"/>
                  </a:rPr>
                  <a:t>March</a:t>
                </a: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ea typeface="Fira Sans Extra Condensed Medium"/>
                  <a:cs typeface="Fira Sans Extra Condensed Medium"/>
                  <a:sym typeface="Fira Sans Extra Condensed Medium"/>
                </a:endParaRPr>
              </a:p>
            </p:txBody>
          </p:sp>
          <p:sp>
            <p:nvSpPr>
              <p:cNvPr id="140" name="Google Shape;212;p18">
                <a:extLst>
                  <a:ext uri="{FF2B5EF4-FFF2-40B4-BE49-F238E27FC236}">
                    <a16:creationId xmlns:a16="http://schemas.microsoft.com/office/drawing/2014/main" id="{A0DD30FF-FBB9-606F-7BF1-004DA2E0B33D}"/>
                  </a:ext>
                </a:extLst>
              </p:cNvPr>
              <p:cNvSpPr/>
              <p:nvPr/>
            </p:nvSpPr>
            <p:spPr>
              <a:xfrm>
                <a:off x="1816012" y="2188700"/>
                <a:ext cx="194400" cy="194400"/>
              </a:xfrm>
              <a:prstGeom prst="ellipse">
                <a:avLst/>
              </a:prstGeom>
              <a:solidFill>
                <a:srgbClr val="00A3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cs typeface="Arial"/>
                  <a:sym typeface="Arial"/>
                </a:endParaRPr>
              </a:p>
            </p:txBody>
          </p:sp>
        </p:grpSp>
      </p:grpSp>
      <p:grpSp>
        <p:nvGrpSpPr>
          <p:cNvPr id="151" name="Google Shape;196;p18">
            <a:extLst>
              <a:ext uri="{FF2B5EF4-FFF2-40B4-BE49-F238E27FC236}">
                <a16:creationId xmlns:a16="http://schemas.microsoft.com/office/drawing/2014/main" id="{281DE5B3-AA80-E181-E5A6-58344AB0E3B4}"/>
              </a:ext>
            </a:extLst>
          </p:cNvPr>
          <p:cNvGrpSpPr/>
          <p:nvPr/>
        </p:nvGrpSpPr>
        <p:grpSpPr>
          <a:xfrm>
            <a:off x="12385253" y="4443161"/>
            <a:ext cx="4436412" cy="2939056"/>
            <a:chOff x="836632" y="1880741"/>
            <a:chExt cx="2162400" cy="1401958"/>
          </a:xfrm>
        </p:grpSpPr>
        <p:grpSp>
          <p:nvGrpSpPr>
            <p:cNvPr id="152" name="Google Shape;197;p18">
              <a:extLst>
                <a:ext uri="{FF2B5EF4-FFF2-40B4-BE49-F238E27FC236}">
                  <a16:creationId xmlns:a16="http://schemas.microsoft.com/office/drawing/2014/main" id="{6C845437-F773-2ADF-05B1-9799B188DB35}"/>
                </a:ext>
              </a:extLst>
            </p:cNvPr>
            <p:cNvGrpSpPr/>
            <p:nvPr/>
          </p:nvGrpSpPr>
          <p:grpSpPr>
            <a:xfrm>
              <a:off x="836632" y="2449582"/>
              <a:ext cx="2162400" cy="833117"/>
              <a:chOff x="836632" y="2449582"/>
              <a:chExt cx="2162400" cy="833117"/>
            </a:xfrm>
          </p:grpSpPr>
          <p:sp>
            <p:nvSpPr>
              <p:cNvPr id="165" name="Google Shape;198;p18">
                <a:extLst>
                  <a:ext uri="{FF2B5EF4-FFF2-40B4-BE49-F238E27FC236}">
                    <a16:creationId xmlns:a16="http://schemas.microsoft.com/office/drawing/2014/main" id="{76F712F8-3699-F206-48CE-9985573F701E}"/>
                  </a:ext>
                </a:extLst>
              </p:cNvPr>
              <p:cNvSpPr txBox="1"/>
              <p:nvPr/>
            </p:nvSpPr>
            <p:spPr>
              <a:xfrm>
                <a:off x="1205867" y="2715458"/>
                <a:ext cx="1423931" cy="567241"/>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500" b="0" i="0" u="none" strike="noStrike" kern="0" cap="none" spc="0" normalizeH="0" baseline="0" noProof="0" dirty="0">
                    <a:ln>
                      <a:noFill/>
                    </a:ln>
                    <a:solidFill>
                      <a:srgbClr val="000000"/>
                    </a:solidFill>
                    <a:effectLst/>
                    <a:uLnTx/>
                    <a:uFillTx/>
                    <a:latin typeface="Fira Sans Light" panose="020B0403050000020004" pitchFamily="34" charset="0"/>
                    <a:ea typeface="Fira Sans"/>
                    <a:cs typeface="Fira Sans"/>
                    <a:sym typeface="Fira Sans"/>
                  </a:rPr>
                  <a:t>Officially launch Uni Buddy and go live.</a:t>
                </a: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ea typeface="Fira Sans"/>
                  <a:cs typeface="Fira Sans"/>
                  <a:sym typeface="Fira Sans"/>
                </a:endParaRPr>
              </a:p>
            </p:txBody>
          </p:sp>
          <p:sp>
            <p:nvSpPr>
              <p:cNvPr id="166" name="Google Shape;199;p18">
                <a:extLst>
                  <a:ext uri="{FF2B5EF4-FFF2-40B4-BE49-F238E27FC236}">
                    <a16:creationId xmlns:a16="http://schemas.microsoft.com/office/drawing/2014/main" id="{9D4C061B-7864-986D-E223-9CCB7BEB1CE6}"/>
                  </a:ext>
                </a:extLst>
              </p:cNvPr>
              <p:cNvSpPr txBox="1"/>
              <p:nvPr/>
            </p:nvSpPr>
            <p:spPr>
              <a:xfrm>
                <a:off x="836632" y="2449582"/>
                <a:ext cx="2162400" cy="26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00A3A3"/>
                    </a:solidFill>
                    <a:effectLst/>
                    <a:uLnTx/>
                    <a:uFillTx/>
                    <a:latin typeface="Fira Sans Light" panose="020B0403050000020004" pitchFamily="34" charset="0"/>
                    <a:ea typeface="Fira Sans Extra Condensed Medium"/>
                    <a:cs typeface="Fira Sans Extra Condensed Medium"/>
                    <a:sym typeface="Fira Sans Extra Condensed Medium"/>
                  </a:rPr>
                  <a:t>LIVE</a:t>
                </a:r>
                <a:endParaRPr kumimoji="0" sz="2500" b="0" i="0" u="none" strike="noStrike" kern="0" cap="none" spc="0" normalizeH="0" baseline="0" noProof="0" dirty="0">
                  <a:ln>
                    <a:noFill/>
                  </a:ln>
                  <a:solidFill>
                    <a:srgbClr val="00A3A3"/>
                  </a:solidFill>
                  <a:effectLst/>
                  <a:uLnTx/>
                  <a:uFillTx/>
                  <a:latin typeface="Fira Sans Light" panose="020B0403050000020004" pitchFamily="34" charset="0"/>
                  <a:ea typeface="Fira Sans Extra Condensed Medium"/>
                  <a:cs typeface="Fira Sans Extra Condensed Medium"/>
                  <a:sym typeface="Fira Sans Extra Condensed Medium"/>
                </a:endParaRPr>
              </a:p>
            </p:txBody>
          </p:sp>
        </p:grpSp>
        <p:grpSp>
          <p:nvGrpSpPr>
            <p:cNvPr id="153" name="Google Shape;200;p18">
              <a:extLst>
                <a:ext uri="{FF2B5EF4-FFF2-40B4-BE49-F238E27FC236}">
                  <a16:creationId xmlns:a16="http://schemas.microsoft.com/office/drawing/2014/main" id="{50281EC4-50C8-1A28-C3AE-6A0E31757572}"/>
                </a:ext>
              </a:extLst>
            </p:cNvPr>
            <p:cNvGrpSpPr/>
            <p:nvPr/>
          </p:nvGrpSpPr>
          <p:grpSpPr>
            <a:xfrm>
              <a:off x="1558750" y="1880741"/>
              <a:ext cx="708900" cy="502359"/>
              <a:chOff x="1558750" y="1880741"/>
              <a:chExt cx="708900" cy="502359"/>
            </a:xfrm>
          </p:grpSpPr>
          <p:sp>
            <p:nvSpPr>
              <p:cNvPr id="154" name="Google Shape;201;p18">
                <a:extLst>
                  <a:ext uri="{FF2B5EF4-FFF2-40B4-BE49-F238E27FC236}">
                    <a16:creationId xmlns:a16="http://schemas.microsoft.com/office/drawing/2014/main" id="{3D88A65A-D24A-5294-1B9B-D4B2D0A311A0}"/>
                  </a:ext>
                </a:extLst>
              </p:cNvPr>
              <p:cNvSpPr txBox="1"/>
              <p:nvPr/>
            </p:nvSpPr>
            <p:spPr>
              <a:xfrm>
                <a:off x="1558750" y="1880741"/>
                <a:ext cx="708900" cy="2268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000000"/>
                    </a:solidFill>
                    <a:effectLst/>
                    <a:uLnTx/>
                    <a:uFillTx/>
                    <a:latin typeface="Fira Sans Light" panose="020B0403050000020004" pitchFamily="34" charset="0"/>
                    <a:ea typeface="Fira Sans Extra Condensed Medium"/>
                    <a:cs typeface="Fira Sans Extra Condensed Medium"/>
                    <a:sym typeface="Fira Sans Extra Condensed Medium"/>
                  </a:rPr>
                  <a:t>April</a:t>
                </a: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ea typeface="Fira Sans Extra Condensed Medium"/>
                  <a:cs typeface="Fira Sans Extra Condensed Medium"/>
                  <a:sym typeface="Fira Sans Extra Condensed Medium"/>
                </a:endParaRPr>
              </a:p>
            </p:txBody>
          </p:sp>
          <p:sp>
            <p:nvSpPr>
              <p:cNvPr id="156" name="Google Shape;212;p18">
                <a:extLst>
                  <a:ext uri="{FF2B5EF4-FFF2-40B4-BE49-F238E27FC236}">
                    <a16:creationId xmlns:a16="http://schemas.microsoft.com/office/drawing/2014/main" id="{9CDB1049-5F82-7B51-10D9-1CEB95B6D973}"/>
                  </a:ext>
                </a:extLst>
              </p:cNvPr>
              <p:cNvSpPr/>
              <p:nvPr/>
            </p:nvSpPr>
            <p:spPr>
              <a:xfrm>
                <a:off x="1816012" y="2188700"/>
                <a:ext cx="194400" cy="194400"/>
              </a:xfrm>
              <a:prstGeom prst="ellipse">
                <a:avLst/>
              </a:prstGeom>
              <a:solidFill>
                <a:srgbClr val="00A3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dirty="0">
                  <a:ln>
                    <a:noFill/>
                  </a:ln>
                  <a:solidFill>
                    <a:srgbClr val="000000"/>
                  </a:solidFill>
                  <a:effectLst/>
                  <a:uLnTx/>
                  <a:uFillTx/>
                  <a:latin typeface="Fira Sans Light" panose="020B0403050000020004" pitchFamily="34" charset="0"/>
                  <a:cs typeface="Arial"/>
                  <a:sym typeface="Arial"/>
                </a:endParaRPr>
              </a:p>
            </p:txBody>
          </p:sp>
        </p:grpSp>
      </p:grpSp>
      <p:sp>
        <p:nvSpPr>
          <p:cNvPr id="167" name="Freeform 20">
            <a:extLst>
              <a:ext uri="{FF2B5EF4-FFF2-40B4-BE49-F238E27FC236}">
                <a16:creationId xmlns:a16="http://schemas.microsoft.com/office/drawing/2014/main" id="{81643C16-D158-52F8-C130-FB4212B10169}"/>
              </a:ext>
            </a:extLst>
          </p:cNvPr>
          <p:cNvSpPr/>
          <p:nvPr/>
        </p:nvSpPr>
        <p:spPr>
          <a:xfrm>
            <a:off x="3314286" y="3484551"/>
            <a:ext cx="634557" cy="807886"/>
          </a:xfrm>
          <a:custGeom>
            <a:avLst/>
            <a:gdLst/>
            <a:ahLst/>
            <a:cxnLst/>
            <a:rect l="l" t="t" r="r" b="b"/>
            <a:pathLst>
              <a:path w="634557" h="807886">
                <a:moveTo>
                  <a:pt x="0" y="0"/>
                </a:moveTo>
                <a:lnTo>
                  <a:pt x="634557" y="0"/>
                </a:lnTo>
                <a:lnTo>
                  <a:pt x="634557" y="807886"/>
                </a:lnTo>
                <a:lnTo>
                  <a:pt x="0" y="807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168" name="Freeform 16">
            <a:extLst>
              <a:ext uri="{FF2B5EF4-FFF2-40B4-BE49-F238E27FC236}">
                <a16:creationId xmlns:a16="http://schemas.microsoft.com/office/drawing/2014/main" id="{88D9AA39-028B-3F9B-EB65-8E14F4DF826E}"/>
              </a:ext>
            </a:extLst>
          </p:cNvPr>
          <p:cNvSpPr/>
          <p:nvPr/>
        </p:nvSpPr>
        <p:spPr>
          <a:xfrm>
            <a:off x="8685387" y="3465922"/>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69" name="Freeform 27">
            <a:extLst>
              <a:ext uri="{FF2B5EF4-FFF2-40B4-BE49-F238E27FC236}">
                <a16:creationId xmlns:a16="http://schemas.microsoft.com/office/drawing/2014/main" id="{9B35A65D-F7F8-8580-5AD3-78D1C50B3BE2}"/>
              </a:ext>
            </a:extLst>
          </p:cNvPr>
          <p:cNvSpPr/>
          <p:nvPr/>
        </p:nvSpPr>
        <p:spPr>
          <a:xfrm>
            <a:off x="14190013" y="3472577"/>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Tree>
    <p:extLst>
      <p:ext uri="{BB962C8B-B14F-4D97-AF65-F5344CB8AC3E}">
        <p14:creationId xmlns:p14="http://schemas.microsoft.com/office/powerpoint/2010/main" val="2425799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10578" y="-783398"/>
            <a:ext cx="13031070" cy="112849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dirty="0"/>
            </a:p>
          </p:txBody>
        </p:sp>
      </p:grpSp>
      <p:grpSp>
        <p:nvGrpSpPr>
          <p:cNvPr id="4" name="Group 4"/>
          <p:cNvGrpSpPr/>
          <p:nvPr/>
        </p:nvGrpSpPr>
        <p:grpSpPr>
          <a:xfrm rot="-10800000">
            <a:off x="9144000" y="4977601"/>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dirty="0"/>
            </a:p>
          </p:txBody>
        </p:sp>
      </p:grpSp>
      <p:sp>
        <p:nvSpPr>
          <p:cNvPr id="20" name="TextBox 20"/>
          <p:cNvSpPr txBox="1"/>
          <p:nvPr/>
        </p:nvSpPr>
        <p:spPr>
          <a:xfrm>
            <a:off x="5638800" y="3904979"/>
            <a:ext cx="6113968" cy="954107"/>
          </a:xfrm>
          <a:prstGeom prst="rect">
            <a:avLst/>
          </a:prstGeom>
        </p:spPr>
        <p:txBody>
          <a:bodyPr lIns="0" tIns="0" rIns="0" bIns="0" rtlCol="0" anchor="t">
            <a:spAutoFit/>
          </a:bodyPr>
          <a:lstStyle/>
          <a:p>
            <a:pPr>
              <a:lnSpc>
                <a:spcPts val="7800"/>
              </a:lnSpc>
              <a:spcBef>
                <a:spcPct val="0"/>
              </a:spcBef>
            </a:pPr>
            <a:r>
              <a:rPr lang="en-US" sz="6000" spc="-60" dirty="0">
                <a:solidFill>
                  <a:srgbClr val="F4F4F4"/>
                </a:solidFill>
                <a:latin typeface="Fira Sans Medium"/>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13 Best AI Virtual Assistants to Lead Tech Innovations - LiveChatAI.com">
            <a:extLst>
              <a:ext uri="{FF2B5EF4-FFF2-40B4-BE49-F238E27FC236}">
                <a16:creationId xmlns:a16="http://schemas.microsoft.com/office/drawing/2014/main" id="{C59FDF6D-6BAE-8450-0780-F9078B837D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8"/>
          <a:stretch/>
        </p:blipFill>
        <p:spPr bwMode="auto">
          <a:xfrm>
            <a:off x="-1492486" y="10"/>
            <a:ext cx="14504463" cy="10286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9"/>
          <p:cNvSpPr txBox="1"/>
          <p:nvPr/>
        </p:nvSpPr>
        <p:spPr>
          <a:xfrm>
            <a:off x="10744200" y="547687"/>
            <a:ext cx="6934199" cy="2849868"/>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spc="-84" dirty="0">
                <a:latin typeface="Fira Sans Bold" panose="020B0803050000020004" pitchFamily="34" charset="0"/>
                <a:ea typeface="+mj-ea"/>
                <a:cs typeface="+mj-cs"/>
              </a:rPr>
              <a:t>Offering Overview</a:t>
            </a:r>
          </a:p>
        </p:txBody>
      </p:sp>
      <p:sp>
        <p:nvSpPr>
          <p:cNvPr id="8" name="TextBox 8"/>
          <p:cNvSpPr txBox="1"/>
          <p:nvPr/>
        </p:nvSpPr>
        <p:spPr>
          <a:xfrm>
            <a:off x="10611678" y="3397555"/>
            <a:ext cx="7086599" cy="5614143"/>
          </a:xfrm>
          <a:prstGeom prst="rect">
            <a:avLst/>
          </a:prstGeom>
        </p:spPr>
        <p:txBody>
          <a:bodyPr vert="horz" lIns="91440" tIns="45720" rIns="91440" bIns="45720" rtlCol="0">
            <a:normAutofit/>
          </a:bodyPr>
          <a:lstStyle/>
          <a:p>
            <a:pPr marL="539749" lvl="1" indent="-228600">
              <a:lnSpc>
                <a:spcPct val="90000"/>
              </a:lnSpc>
              <a:spcAft>
                <a:spcPts val="600"/>
              </a:spcAft>
              <a:buFont typeface="Arial" panose="020B0604020202020204" pitchFamily="34" charset="0"/>
              <a:buChar char="•"/>
            </a:pPr>
            <a:r>
              <a:rPr lang="en-US" sz="2600" b="1" dirty="0">
                <a:latin typeface="Fira Sans Light" panose="020B0403050000020004" pitchFamily="34" charset="0"/>
              </a:rPr>
              <a:t>Uni Buddy is an AI personal assistant services tailored specifically for students in the US. </a:t>
            </a:r>
          </a:p>
          <a:p>
            <a:pPr marL="539749" lvl="1" indent="-228600">
              <a:lnSpc>
                <a:spcPct val="90000"/>
              </a:lnSpc>
              <a:spcAft>
                <a:spcPts val="600"/>
              </a:spcAft>
              <a:buFont typeface="Arial" panose="020B0604020202020204" pitchFamily="34" charset="0"/>
              <a:buChar char="•"/>
            </a:pPr>
            <a:r>
              <a:rPr lang="en-US" sz="2600" b="1" dirty="0">
                <a:latin typeface="Fira Sans Light" panose="020B0403050000020004" pitchFamily="34" charset="0"/>
              </a:rPr>
              <a:t>This service encompasses a comprehensive approach to academic support, including study skills, time management, and emotional assistance.</a:t>
            </a:r>
          </a:p>
          <a:p>
            <a:pPr marL="539749" lvl="1" indent="-228600">
              <a:lnSpc>
                <a:spcPct val="90000"/>
              </a:lnSpc>
              <a:spcAft>
                <a:spcPts val="600"/>
              </a:spcAft>
              <a:buFont typeface="Arial" panose="020B0604020202020204" pitchFamily="34" charset="0"/>
              <a:buChar char="•"/>
            </a:pPr>
            <a:r>
              <a:rPr lang="en-US" sz="2600" b="1" dirty="0">
                <a:latin typeface="Fira Sans Light" panose="020B0403050000020004" pitchFamily="34" charset="0"/>
              </a:rPr>
              <a:t>Uni Buddy aims to bridge the gap between students and academic success by providing holistic guidance and personalized assistance to navigate through their educational journey effectively.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07039" y="1028700"/>
            <a:ext cx="11794561" cy="5765031"/>
            <a:chOff x="-28881" y="0"/>
            <a:chExt cx="15726081" cy="7686708"/>
          </a:xfrm>
        </p:grpSpPr>
        <p:sp>
          <p:nvSpPr>
            <p:cNvPr id="3" name="TextBox 3"/>
            <p:cNvSpPr txBox="1"/>
            <p:nvPr/>
          </p:nvSpPr>
          <p:spPr>
            <a:xfrm>
              <a:off x="-28881" y="2540000"/>
              <a:ext cx="13389281" cy="5146708"/>
            </a:xfrm>
            <a:prstGeom prst="rect">
              <a:avLst/>
            </a:prstGeom>
          </p:spPr>
          <p:txBody>
            <a:bodyPr wrap="square" lIns="0" tIns="0" rIns="0" bIns="0" rtlCol="0" anchor="t">
              <a:spAutoFit/>
            </a:bodyPr>
            <a:lstStyle/>
            <a:p>
              <a:pPr marL="571500" indent="-571500">
                <a:lnSpc>
                  <a:spcPts val="4320"/>
                </a:lnSpc>
                <a:spcBef>
                  <a:spcPct val="0"/>
                </a:spcBef>
                <a:buFont typeface="Arial" panose="020B0604020202020204" pitchFamily="34" charset="0"/>
                <a:buChar char="•"/>
              </a:pPr>
              <a:r>
                <a:rPr lang="en-US" sz="3600" dirty="0">
                  <a:solidFill>
                    <a:srgbClr val="F4F4F4"/>
                  </a:solidFill>
                  <a:latin typeface="Fira Sans Light" panose="020B0403050000020004" pitchFamily="34" charset="0"/>
                </a:rPr>
                <a:t>According to a recent survey, there are 5,300 universities and colleges in US.</a:t>
              </a:r>
            </a:p>
            <a:p>
              <a:pPr marL="571500" indent="-571500">
                <a:lnSpc>
                  <a:spcPts val="4320"/>
                </a:lnSpc>
                <a:spcBef>
                  <a:spcPct val="0"/>
                </a:spcBef>
                <a:buFont typeface="Arial" panose="020B0604020202020204" pitchFamily="34" charset="0"/>
                <a:buChar char="•"/>
              </a:pPr>
              <a:endParaRPr lang="en-US" sz="3600" dirty="0">
                <a:solidFill>
                  <a:srgbClr val="F4F4F4"/>
                </a:solidFill>
                <a:latin typeface="Fira Sans Light" panose="020B0403050000020004" pitchFamily="34" charset="0"/>
              </a:endParaRPr>
            </a:p>
            <a:p>
              <a:pPr marL="571500" indent="-571500">
                <a:lnSpc>
                  <a:spcPts val="4320"/>
                </a:lnSpc>
                <a:spcBef>
                  <a:spcPct val="0"/>
                </a:spcBef>
                <a:buFont typeface="Arial" panose="020B0604020202020204" pitchFamily="34" charset="0"/>
                <a:buChar char="•"/>
              </a:pPr>
              <a:endParaRPr lang="en-US" sz="3600" dirty="0">
                <a:solidFill>
                  <a:srgbClr val="F4F4F4"/>
                </a:solidFill>
                <a:latin typeface="Fira Sans Light" panose="020B0403050000020004" pitchFamily="34" charset="0"/>
              </a:endParaRPr>
            </a:p>
            <a:p>
              <a:pPr marL="571500" indent="-571500">
                <a:lnSpc>
                  <a:spcPts val="4320"/>
                </a:lnSpc>
                <a:spcBef>
                  <a:spcPct val="0"/>
                </a:spcBef>
                <a:buFont typeface="Arial" panose="020B0604020202020204" pitchFamily="34" charset="0"/>
                <a:buChar char="•"/>
              </a:pPr>
              <a:r>
                <a:rPr lang="en-US" sz="3600" dirty="0">
                  <a:solidFill>
                    <a:srgbClr val="F4F4F4"/>
                  </a:solidFill>
                  <a:latin typeface="Fira Sans Light" panose="020B0403050000020004" pitchFamily="34" charset="0"/>
                </a:rPr>
                <a:t>Students often find themselves lost in a maze of options, unsure of where to turn.</a:t>
              </a:r>
            </a:p>
            <a:p>
              <a:pPr marL="571500" indent="-571500">
                <a:lnSpc>
                  <a:spcPts val="4320"/>
                </a:lnSpc>
                <a:spcBef>
                  <a:spcPct val="0"/>
                </a:spcBef>
                <a:buFont typeface="Arial" panose="020B0604020202020204" pitchFamily="34" charset="0"/>
                <a:buChar char="•"/>
              </a:pPr>
              <a:endParaRPr lang="en-US" sz="3600" dirty="0">
                <a:solidFill>
                  <a:srgbClr val="F4F4F4"/>
                </a:solidFill>
                <a:latin typeface="Fira Sans Light" panose="020B0403050000020004" pitchFamily="34" charset="0"/>
              </a:endParaRPr>
            </a:p>
          </p:txBody>
        </p:sp>
        <p:sp>
          <p:nvSpPr>
            <p:cNvPr id="4" name="TextBox 4"/>
            <p:cNvSpPr txBox="1"/>
            <p:nvPr/>
          </p:nvSpPr>
          <p:spPr>
            <a:xfrm>
              <a:off x="0" y="0"/>
              <a:ext cx="15697200" cy="1874872"/>
            </a:xfrm>
            <a:prstGeom prst="rect">
              <a:avLst/>
            </a:prstGeom>
          </p:spPr>
          <p:txBody>
            <a:bodyPr wrap="square" lIns="0" tIns="0" rIns="0" bIns="0" rtlCol="0" anchor="t">
              <a:spAutoFit/>
            </a:bodyPr>
            <a:lstStyle/>
            <a:p>
              <a:pPr>
                <a:lnSpc>
                  <a:spcPts val="12480"/>
                </a:lnSpc>
              </a:pPr>
              <a:r>
                <a:rPr lang="en-US" sz="6000" dirty="0">
                  <a:solidFill>
                    <a:srgbClr val="A4E473"/>
                  </a:solidFill>
                  <a:latin typeface="Fira Sans Medium"/>
                </a:rPr>
                <a:t>Why Uni Buddy?</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a:extLst>
            <a:ext uri="{FF2B5EF4-FFF2-40B4-BE49-F238E27FC236}">
              <a16:creationId xmlns:a16="http://schemas.microsoft.com/office/drawing/2014/main" id="{92D787C2-7CAB-AC64-D29E-3275A89C39EC}"/>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A94CEEF3-64EA-F38F-449F-400E1F693017}"/>
              </a:ext>
            </a:extLst>
          </p:cNvPr>
          <p:cNvSpPr txBox="1"/>
          <p:nvPr/>
        </p:nvSpPr>
        <p:spPr>
          <a:xfrm>
            <a:off x="1237129" y="3238500"/>
            <a:ext cx="10041961" cy="551433"/>
          </a:xfrm>
          <a:prstGeom prst="rect">
            <a:avLst/>
          </a:prstGeom>
        </p:spPr>
        <p:txBody>
          <a:bodyPr wrap="square" lIns="0" tIns="0" rIns="0" bIns="0" rtlCol="0" anchor="t">
            <a:spAutoFit/>
          </a:bodyPr>
          <a:lstStyle/>
          <a:p>
            <a:pPr>
              <a:lnSpc>
                <a:spcPts val="4320"/>
              </a:lnSpc>
              <a:spcBef>
                <a:spcPct val="0"/>
              </a:spcBef>
            </a:pPr>
            <a:endParaRPr lang="en-US" sz="3600" dirty="0">
              <a:solidFill>
                <a:srgbClr val="F4F4F4"/>
              </a:solidFill>
              <a:latin typeface="Fira Sans Light" panose="020B0403050000020004" pitchFamily="34" charset="0"/>
            </a:endParaRPr>
          </a:p>
        </p:txBody>
      </p:sp>
      <p:sp>
        <p:nvSpPr>
          <p:cNvPr id="10" name="TextBox 9">
            <a:extLst>
              <a:ext uri="{FF2B5EF4-FFF2-40B4-BE49-F238E27FC236}">
                <a16:creationId xmlns:a16="http://schemas.microsoft.com/office/drawing/2014/main" id="{E8DD3FF5-6C99-7C7B-D00D-62833BC5D542}"/>
              </a:ext>
            </a:extLst>
          </p:cNvPr>
          <p:cNvSpPr txBox="1"/>
          <p:nvPr/>
        </p:nvSpPr>
        <p:spPr>
          <a:xfrm>
            <a:off x="1219200" y="3485133"/>
            <a:ext cx="7696200" cy="2862322"/>
          </a:xfrm>
          <a:prstGeom prst="rect">
            <a:avLst/>
          </a:prstGeom>
          <a:noFill/>
        </p:spPr>
        <p:txBody>
          <a:bodyPr wrap="square">
            <a:spAutoFit/>
          </a:bodyPr>
          <a:lstStyle/>
          <a:p>
            <a:r>
              <a:rPr lang="en-US" sz="3600" b="0" i="0" dirty="0" err="1">
                <a:solidFill>
                  <a:srgbClr val="ECECEC"/>
                </a:solidFill>
                <a:effectLst/>
                <a:latin typeface="Fira Sans Light" panose="020B0403050000020004" pitchFamily="34" charset="0"/>
              </a:rPr>
              <a:t>UniBuddy</a:t>
            </a:r>
            <a:r>
              <a:rPr lang="en-US" sz="3600" b="0" i="0" dirty="0">
                <a:solidFill>
                  <a:srgbClr val="ECECEC"/>
                </a:solidFill>
                <a:effectLst/>
                <a:latin typeface="Fira Sans Light" panose="020B0403050000020004" pitchFamily="34" charset="0"/>
              </a:rPr>
              <a:t> provides personalized guidance tailored to your unique academic journey, ensuring success while navigating the maze of university options with confidence.</a:t>
            </a:r>
            <a:endParaRPr lang="en-US" sz="3600" dirty="0">
              <a:latin typeface="Fira Sans Light" panose="020B0403050000020004" pitchFamily="34" charset="0"/>
            </a:endParaRPr>
          </a:p>
        </p:txBody>
      </p:sp>
      <p:pic>
        <p:nvPicPr>
          <p:cNvPr id="3074" name="Picture 2" descr="CauseBot – AI-Powered Chatbots for Non-Profit Organizations">
            <a:extLst>
              <a:ext uri="{FF2B5EF4-FFF2-40B4-BE49-F238E27FC236}">
                <a16:creationId xmlns:a16="http://schemas.microsoft.com/office/drawing/2014/main" id="{92F4369A-A61C-F00C-5F97-160D162EC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3287" y="2019300"/>
            <a:ext cx="9596514" cy="6400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6AEC8ABC-8159-D9FC-7096-80B477FCB6EF}"/>
              </a:ext>
            </a:extLst>
          </p:cNvPr>
          <p:cNvSpPr txBox="1"/>
          <p:nvPr/>
        </p:nvSpPr>
        <p:spPr>
          <a:xfrm>
            <a:off x="1028700" y="1028700"/>
            <a:ext cx="11772900" cy="1406154"/>
          </a:xfrm>
          <a:prstGeom prst="rect">
            <a:avLst/>
          </a:prstGeom>
        </p:spPr>
        <p:txBody>
          <a:bodyPr wrap="square" lIns="0" tIns="0" rIns="0" bIns="0" rtlCol="0" anchor="t">
            <a:spAutoFit/>
          </a:bodyPr>
          <a:lstStyle/>
          <a:p>
            <a:pPr>
              <a:lnSpc>
                <a:spcPts val="12480"/>
              </a:lnSpc>
            </a:pPr>
            <a:r>
              <a:rPr lang="en-US" sz="6000" dirty="0">
                <a:solidFill>
                  <a:srgbClr val="A4E473"/>
                </a:solidFill>
                <a:latin typeface="Fira Sans Medium"/>
              </a:rPr>
              <a:t>Why Uni Buddy?</a:t>
            </a:r>
          </a:p>
        </p:txBody>
      </p:sp>
    </p:spTree>
    <p:extLst>
      <p:ext uri="{BB962C8B-B14F-4D97-AF65-F5344CB8AC3E}">
        <p14:creationId xmlns:p14="http://schemas.microsoft.com/office/powerpoint/2010/main" val="2582273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D247E4F-4E46-13BF-AFA5-7A6053FBD071}"/>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E7971294-F869-9DC6-B669-2D4599529024}"/>
              </a:ext>
            </a:extLst>
          </p:cNvPr>
          <p:cNvSpPr txBox="1"/>
          <p:nvPr/>
        </p:nvSpPr>
        <p:spPr>
          <a:xfrm>
            <a:off x="1007039" y="2933700"/>
            <a:ext cx="10041961" cy="551433"/>
          </a:xfrm>
          <a:prstGeom prst="rect">
            <a:avLst/>
          </a:prstGeom>
        </p:spPr>
        <p:txBody>
          <a:bodyPr wrap="square" lIns="0" tIns="0" rIns="0" bIns="0" rtlCol="0" anchor="t">
            <a:spAutoFit/>
          </a:bodyPr>
          <a:lstStyle/>
          <a:p>
            <a:pPr>
              <a:lnSpc>
                <a:spcPts val="4320"/>
              </a:lnSpc>
              <a:spcBef>
                <a:spcPct val="0"/>
              </a:spcBef>
            </a:pPr>
            <a:endParaRPr lang="en-US" sz="3600" dirty="0">
              <a:solidFill>
                <a:srgbClr val="F4F4F4"/>
              </a:solidFill>
              <a:latin typeface="Fira Sans Light" panose="020B0403050000020004" pitchFamily="34" charset="0"/>
            </a:endParaRPr>
          </a:p>
        </p:txBody>
      </p:sp>
      <p:sp>
        <p:nvSpPr>
          <p:cNvPr id="10" name="TextBox 9">
            <a:extLst>
              <a:ext uri="{FF2B5EF4-FFF2-40B4-BE49-F238E27FC236}">
                <a16:creationId xmlns:a16="http://schemas.microsoft.com/office/drawing/2014/main" id="{CB644E3A-14BA-93BB-850B-9C45849B352A}"/>
              </a:ext>
            </a:extLst>
          </p:cNvPr>
          <p:cNvSpPr txBox="1"/>
          <p:nvPr/>
        </p:nvSpPr>
        <p:spPr>
          <a:xfrm>
            <a:off x="9144000" y="3952609"/>
            <a:ext cx="8343900" cy="2862322"/>
          </a:xfrm>
          <a:prstGeom prst="rect">
            <a:avLst/>
          </a:prstGeom>
          <a:noFill/>
        </p:spPr>
        <p:txBody>
          <a:bodyPr wrap="square">
            <a:spAutoFit/>
          </a:bodyPr>
          <a:lstStyle/>
          <a:p>
            <a:pPr algn="ctr"/>
            <a:r>
              <a:rPr lang="en-US" sz="3600" b="0" i="0" dirty="0">
                <a:solidFill>
                  <a:srgbClr val="ECECEC"/>
                </a:solidFill>
                <a:effectLst/>
                <a:latin typeface="Fira Sans Light" panose="020B0403050000020004" pitchFamily="34" charset="0"/>
              </a:rPr>
              <a:t>.</a:t>
            </a:r>
            <a:r>
              <a:rPr lang="en-US" sz="3600" b="1" dirty="0">
                <a:latin typeface="Fira Sans Light" panose="020B0403050000020004" pitchFamily="34" charset="0"/>
              </a:rPr>
              <a:t> Uni Buddy harnesses the power of Natural Language Processing (NLP) and Large Language Models (LLMs) to provide unparalleled customization and attention to detail in user queries.</a:t>
            </a:r>
            <a:endParaRPr lang="en-US" sz="3600" dirty="0">
              <a:latin typeface="Fira Sans Light" panose="020B0403050000020004" pitchFamily="34" charset="0"/>
            </a:endParaRPr>
          </a:p>
        </p:txBody>
      </p:sp>
      <p:pic>
        <p:nvPicPr>
          <p:cNvPr id="5124" name="Picture 4" descr="Fine-tuning Large Language Models (LLMs) using PEFT">
            <a:extLst>
              <a:ext uri="{FF2B5EF4-FFF2-40B4-BE49-F238E27FC236}">
                <a16:creationId xmlns:a16="http://schemas.microsoft.com/office/drawing/2014/main" id="{F0B2C738-4FD0-96B4-2489-A66D11305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26" y="3401685"/>
            <a:ext cx="8001000" cy="4800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Why Uni Buddy?</a:t>
            </a:r>
          </a:p>
        </p:txBody>
      </p:sp>
    </p:spTree>
    <p:extLst>
      <p:ext uri="{BB962C8B-B14F-4D97-AF65-F5344CB8AC3E}">
        <p14:creationId xmlns:p14="http://schemas.microsoft.com/office/powerpoint/2010/main" val="1371236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9" name="TextBox 8">
            <a:extLst>
              <a:ext uri="{FF2B5EF4-FFF2-40B4-BE49-F238E27FC236}">
                <a16:creationId xmlns:a16="http://schemas.microsoft.com/office/drawing/2014/main" id="{AF963E9E-1205-E445-5D44-95D0262C2F40}"/>
              </a:ext>
            </a:extLst>
          </p:cNvPr>
          <p:cNvSpPr txBox="1"/>
          <p:nvPr/>
        </p:nvSpPr>
        <p:spPr>
          <a:xfrm>
            <a:off x="762000" y="3162300"/>
            <a:ext cx="9753600" cy="5614143"/>
          </a:xfrm>
          <a:prstGeom prst="rect">
            <a:avLst/>
          </a:prstGeom>
        </p:spPr>
        <p:txBody>
          <a:bodyPr vert="horz" lIns="91440" tIns="45720" rIns="91440" bIns="45720" rtlCol="0">
            <a:normAutofit/>
          </a:bodyPr>
          <a:lstStyle/>
          <a:p>
            <a:pPr marL="539749" lvl="1" indent="-228600">
              <a:lnSpc>
                <a:spcPct val="90000"/>
              </a:lnSpc>
              <a:spcAft>
                <a:spcPts val="600"/>
              </a:spcAft>
              <a:buFont typeface="Arial" panose="020B0604020202020204" pitchFamily="34" charset="0"/>
              <a:buChar char="•"/>
            </a:pPr>
            <a:r>
              <a:rPr lang="en-US" sz="2600" b="1" dirty="0" err="1">
                <a:latin typeface="Fira Sans Light" panose="020B0403050000020004" pitchFamily="34" charset="0"/>
              </a:rPr>
              <a:t>UniBuddy</a:t>
            </a:r>
            <a:r>
              <a:rPr lang="en-US" sz="2600" b="1" dirty="0">
                <a:latin typeface="Fira Sans Light" panose="020B0403050000020004" pitchFamily="34" charset="0"/>
              </a:rPr>
              <a:t> will generate revenue primarily through service subscriptions and packages tailored to students' needs in finding universities and devising career plans.</a:t>
            </a:r>
          </a:p>
          <a:p>
            <a:pPr marL="539749" lvl="1" indent="-228600">
              <a:lnSpc>
                <a:spcPct val="90000"/>
              </a:lnSpc>
              <a:spcAft>
                <a:spcPts val="600"/>
              </a:spcAft>
              <a:buFont typeface="Arial" panose="020B0604020202020204" pitchFamily="34" charset="0"/>
              <a:buChar char="•"/>
            </a:pPr>
            <a:endParaRPr lang="en-US" sz="2600" b="1" dirty="0">
              <a:latin typeface="Fira Sans Light" panose="020B0403050000020004" pitchFamily="34" charset="0"/>
            </a:endParaRPr>
          </a:p>
          <a:p>
            <a:pPr marL="539749" lvl="1" indent="-228600">
              <a:lnSpc>
                <a:spcPct val="90000"/>
              </a:lnSpc>
              <a:spcAft>
                <a:spcPts val="600"/>
              </a:spcAft>
              <a:buFont typeface="Arial" panose="020B0604020202020204" pitchFamily="34" charset="0"/>
              <a:buChar char="•"/>
            </a:pPr>
            <a:r>
              <a:rPr lang="en-US" sz="2600" b="1" dirty="0">
                <a:latin typeface="Fira Sans Light" panose="020B0403050000020004" pitchFamily="34" charset="0"/>
              </a:rPr>
              <a:t>Tiered Packages: </a:t>
            </a:r>
          </a:p>
          <a:p>
            <a:pPr marL="996949" lvl="2" indent="-228600">
              <a:lnSpc>
                <a:spcPct val="90000"/>
              </a:lnSpc>
              <a:spcAft>
                <a:spcPts val="600"/>
              </a:spcAft>
              <a:buFont typeface="Arial" panose="020B0604020202020204" pitchFamily="34" charset="0"/>
              <a:buChar char="•"/>
            </a:pPr>
            <a:r>
              <a:rPr lang="en-US" sz="2600" b="1" dirty="0">
                <a:latin typeface="Fira Sans Light" panose="020B0403050000020004" pitchFamily="34" charset="0"/>
              </a:rPr>
              <a:t>Basic Plans: Provide access to essential tools such as college search tools, career assessments, and resume building resources.</a:t>
            </a:r>
          </a:p>
          <a:p>
            <a:pPr marL="996949" lvl="2" indent="-228600">
              <a:lnSpc>
                <a:spcPct val="90000"/>
              </a:lnSpc>
              <a:spcAft>
                <a:spcPts val="600"/>
              </a:spcAft>
              <a:buFont typeface="Arial" panose="020B0604020202020204" pitchFamily="34" charset="0"/>
              <a:buChar char="•"/>
            </a:pPr>
            <a:r>
              <a:rPr lang="en-US" sz="2600" b="1" dirty="0">
                <a:latin typeface="Fira Sans Light" panose="020B0403050000020004" pitchFamily="34" charset="0"/>
              </a:rPr>
              <a:t>Advanced Plans: Offer personalized university recommendations, career counseling sessions, and internship opportunities.</a:t>
            </a:r>
          </a:p>
        </p:txBody>
      </p:sp>
      <p:pic>
        <p:nvPicPr>
          <p:cNvPr id="4100" name="Picture 4" descr="Akhuwat | E-Counselling Portal For Students">
            <a:extLst>
              <a:ext uri="{FF2B5EF4-FFF2-40B4-BE49-F238E27FC236}">
                <a16:creationId xmlns:a16="http://schemas.microsoft.com/office/drawing/2014/main" id="{07A8A994-BD47-5189-C776-EABE6DBE7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8476" y="2739938"/>
            <a:ext cx="8999524" cy="50673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4">
            <a:extLst>
              <a:ext uri="{FF2B5EF4-FFF2-40B4-BE49-F238E27FC236}">
                <a16:creationId xmlns:a16="http://schemas.microsoft.com/office/drawing/2014/main" id="{62CED036-19B1-D761-C20C-968CCA2D562F}"/>
              </a:ext>
            </a:extLst>
          </p:cNvPr>
          <p:cNvSpPr txBox="1"/>
          <p:nvPr/>
        </p:nvSpPr>
        <p:spPr>
          <a:xfrm>
            <a:off x="10668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Revenue Generation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a:extLst>
            <a:ext uri="{FF2B5EF4-FFF2-40B4-BE49-F238E27FC236}">
              <a16:creationId xmlns:a16="http://schemas.microsoft.com/office/drawing/2014/main" id="{A29635E4-5786-7E47-D22F-E0ADCED9A091}"/>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4D35AE01-A497-CEA2-EA4D-33A7430E939F}"/>
              </a:ext>
            </a:extLst>
          </p:cNvPr>
          <p:cNvSpPr txBox="1"/>
          <p:nvPr/>
        </p:nvSpPr>
        <p:spPr>
          <a:xfrm>
            <a:off x="1237129" y="3238500"/>
            <a:ext cx="10041961" cy="481542"/>
          </a:xfrm>
          <a:prstGeom prst="rect">
            <a:avLst/>
          </a:prstGeom>
        </p:spPr>
        <p:txBody>
          <a:bodyPr wrap="square" lIns="0" tIns="0" rIns="0" bIns="0" rtlCol="0" anchor="t">
            <a:spAutoFit/>
          </a:bodyPr>
          <a:lstStyle/>
          <a:p>
            <a:pPr>
              <a:lnSpc>
                <a:spcPts val="4320"/>
              </a:lnSpc>
              <a:spcBef>
                <a:spcPct val="0"/>
              </a:spcBef>
            </a:pPr>
            <a:endParaRPr lang="en-US" sz="2000" dirty="0">
              <a:solidFill>
                <a:srgbClr val="F4F4F4"/>
              </a:solidFill>
              <a:latin typeface="Fira Sans Light" panose="020B0403050000020004" pitchFamily="34" charset="0"/>
            </a:endParaRPr>
          </a:p>
        </p:txBody>
      </p:sp>
      <p:sp>
        <p:nvSpPr>
          <p:cNvPr id="11" name="TextBox 4">
            <a:extLst>
              <a:ext uri="{FF2B5EF4-FFF2-40B4-BE49-F238E27FC236}">
                <a16:creationId xmlns:a16="http://schemas.microsoft.com/office/drawing/2014/main" id="{612F7092-BE3F-1B21-520A-68EE66C6C065}"/>
              </a:ext>
            </a:extLst>
          </p:cNvPr>
          <p:cNvSpPr txBox="1"/>
          <p:nvPr/>
        </p:nvSpPr>
        <p:spPr>
          <a:xfrm>
            <a:off x="1028700" y="1028700"/>
            <a:ext cx="11772900" cy="1406154"/>
          </a:xfrm>
          <a:prstGeom prst="rect">
            <a:avLst/>
          </a:prstGeom>
        </p:spPr>
        <p:txBody>
          <a:bodyPr wrap="square" lIns="0" tIns="0" rIns="0" bIns="0" rtlCol="0" anchor="t">
            <a:spAutoFit/>
          </a:bodyPr>
          <a:lstStyle/>
          <a:p>
            <a:pPr>
              <a:lnSpc>
                <a:spcPts val="12480"/>
              </a:lnSpc>
            </a:pPr>
            <a:r>
              <a:rPr lang="en-US" sz="6000" dirty="0">
                <a:solidFill>
                  <a:srgbClr val="A4E473"/>
                </a:solidFill>
                <a:latin typeface="Fira Sans Medium"/>
              </a:rPr>
              <a:t>Value Proposition</a:t>
            </a:r>
          </a:p>
        </p:txBody>
      </p:sp>
      <p:grpSp>
        <p:nvGrpSpPr>
          <p:cNvPr id="60" name="Google Shape;233;p18">
            <a:extLst>
              <a:ext uri="{FF2B5EF4-FFF2-40B4-BE49-F238E27FC236}">
                <a16:creationId xmlns:a16="http://schemas.microsoft.com/office/drawing/2014/main" id="{FA449C3D-2AAE-7491-76F3-3925FB1754E1}"/>
              </a:ext>
            </a:extLst>
          </p:cNvPr>
          <p:cNvGrpSpPr/>
          <p:nvPr/>
        </p:nvGrpSpPr>
        <p:grpSpPr>
          <a:xfrm>
            <a:off x="1815370" y="3186894"/>
            <a:ext cx="2710100" cy="5257800"/>
            <a:chOff x="450300" y="1411813"/>
            <a:chExt cx="1488600" cy="2795475"/>
          </a:xfrm>
        </p:grpSpPr>
        <p:sp>
          <p:nvSpPr>
            <p:cNvPr id="61" name="Google Shape;234;p18">
              <a:extLst>
                <a:ext uri="{FF2B5EF4-FFF2-40B4-BE49-F238E27FC236}">
                  <a16:creationId xmlns:a16="http://schemas.microsoft.com/office/drawing/2014/main" id="{9CAF20D4-C5D8-B657-82FE-BDDE9D1EA947}"/>
                </a:ext>
              </a:extLst>
            </p:cNvPr>
            <p:cNvSpPr/>
            <p:nvPr/>
          </p:nvSpPr>
          <p:spPr>
            <a:xfrm>
              <a:off x="450300" y="1837688"/>
              <a:ext cx="1488600" cy="1845000"/>
            </a:xfrm>
            <a:prstGeom prst="roundRect">
              <a:avLst>
                <a:gd name="adj" fmla="val 7225"/>
              </a:avLst>
            </a:prstGeom>
            <a:solidFill>
              <a:srgbClr val="E7EAE1"/>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lang="en-US" sz="2000" kern="0" dirty="0">
                <a:solidFill>
                  <a:srgbClr val="000000"/>
                </a:solidFill>
                <a:latin typeface="Fira Sans Light" panose="020B0403050000020004" pitchFamily="34" charset="0"/>
                <a:ea typeface="Roboto"/>
                <a:cs typeface="Roboto"/>
                <a:sym typeface="Roboto"/>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lang="en-US" sz="1700" kern="0" dirty="0">
                <a:solidFill>
                  <a:srgbClr val="000000"/>
                </a:solidFill>
                <a:latin typeface="Fira Sans Light" panose="020B0403050000020004" pitchFamily="34" charset="0"/>
                <a:ea typeface="Roboto"/>
                <a:cs typeface="Roboto"/>
                <a:sym typeface="Roboto"/>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1" i="0" u="none" strike="noStrike" kern="0" cap="none" spc="0" normalizeH="0" baseline="0" noProof="0" dirty="0">
                  <a:ln>
                    <a:noFill/>
                  </a:ln>
                  <a:solidFill>
                    <a:srgbClr val="000000"/>
                  </a:solidFill>
                  <a:effectLst/>
                  <a:uLnTx/>
                  <a:uFillTx/>
                  <a:latin typeface="Fira Sans Light" panose="020B0403050000020004" pitchFamily="34" charset="0"/>
                  <a:ea typeface="Roboto"/>
                  <a:cs typeface="Roboto"/>
                  <a:sym typeface="Roboto"/>
                </a:rPr>
                <a:t>Holistic guidance program to address academic success and emotional well-being, ensuring a student thrive in all aspects of life.</a:t>
              </a:r>
            </a:p>
          </p:txBody>
        </p:sp>
        <p:sp>
          <p:nvSpPr>
            <p:cNvPr id="62" name="Google Shape;235;p18">
              <a:extLst>
                <a:ext uri="{FF2B5EF4-FFF2-40B4-BE49-F238E27FC236}">
                  <a16:creationId xmlns:a16="http://schemas.microsoft.com/office/drawing/2014/main" id="{573F8AD5-53C7-B07E-E66F-91AE464F42BF}"/>
                </a:ext>
              </a:extLst>
            </p:cNvPr>
            <p:cNvSpPr/>
            <p:nvPr/>
          </p:nvSpPr>
          <p:spPr>
            <a:xfrm>
              <a:off x="450300" y="3742288"/>
              <a:ext cx="1488600" cy="465000"/>
            </a:xfrm>
            <a:prstGeom prst="roundRect">
              <a:avLst>
                <a:gd name="adj" fmla="val 30349"/>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dirty="0">
                  <a:ln>
                    <a:noFill/>
                  </a:ln>
                  <a:solidFill>
                    <a:srgbClr val="FFFFFF"/>
                  </a:solidFill>
                  <a:effectLst/>
                  <a:uLnTx/>
                  <a:uFillTx/>
                  <a:latin typeface="Fira Sans Light" panose="020B0403050000020004" pitchFamily="34" charset="0"/>
                  <a:ea typeface="Fira Sans Extra Condensed SemiBold"/>
                  <a:cs typeface="Fira Sans Extra Condensed SemiBold"/>
                  <a:sym typeface="Fira Sans Extra Condensed SemiBold"/>
                </a:rPr>
                <a:t>Holistic Guidance</a:t>
              </a:r>
              <a:endParaRPr kumimoji="0" sz="2000" b="0" i="0" u="none" strike="noStrike" kern="0" cap="none" spc="0" normalizeH="0" baseline="0" noProof="0" dirty="0">
                <a:ln>
                  <a:noFill/>
                </a:ln>
                <a:solidFill>
                  <a:srgbClr val="FFFFFF"/>
                </a:solidFill>
                <a:effectLst/>
                <a:uLnTx/>
                <a:uFillTx/>
                <a:latin typeface="Fira Sans Light" panose="020B0403050000020004" pitchFamily="34" charset="0"/>
                <a:ea typeface="Fira Sans Extra Condensed SemiBold"/>
                <a:cs typeface="Fira Sans Extra Condensed SemiBold"/>
                <a:sym typeface="Fira Sans Extra Condensed SemiBold"/>
              </a:endParaRPr>
            </a:p>
          </p:txBody>
        </p:sp>
        <p:sp>
          <p:nvSpPr>
            <p:cNvPr id="63" name="Google Shape;236;p18">
              <a:extLst>
                <a:ext uri="{FF2B5EF4-FFF2-40B4-BE49-F238E27FC236}">
                  <a16:creationId xmlns:a16="http://schemas.microsoft.com/office/drawing/2014/main" id="{DD891ECA-4593-7254-B92B-02A3FB1F2820}"/>
                </a:ext>
              </a:extLst>
            </p:cNvPr>
            <p:cNvSpPr/>
            <p:nvPr/>
          </p:nvSpPr>
          <p:spPr>
            <a:xfrm>
              <a:off x="763775" y="1411813"/>
              <a:ext cx="861600" cy="8418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Fira Sans Light" panose="020B0403050000020004" pitchFamily="34" charset="0"/>
                <a:cs typeface="Arial"/>
                <a:sym typeface="Arial"/>
              </a:endParaRPr>
            </a:p>
          </p:txBody>
        </p:sp>
      </p:grpSp>
      <p:grpSp>
        <p:nvGrpSpPr>
          <p:cNvPr id="3159" name="Google Shape;233;p18">
            <a:extLst>
              <a:ext uri="{FF2B5EF4-FFF2-40B4-BE49-F238E27FC236}">
                <a16:creationId xmlns:a16="http://schemas.microsoft.com/office/drawing/2014/main" id="{87A456BB-96E6-62AD-12B1-8AB25B138B4B}"/>
              </a:ext>
            </a:extLst>
          </p:cNvPr>
          <p:cNvGrpSpPr/>
          <p:nvPr/>
        </p:nvGrpSpPr>
        <p:grpSpPr>
          <a:xfrm>
            <a:off x="4903059" y="3186894"/>
            <a:ext cx="2710100" cy="5257800"/>
            <a:chOff x="450300" y="1411813"/>
            <a:chExt cx="1488600" cy="2795475"/>
          </a:xfrm>
        </p:grpSpPr>
        <p:sp>
          <p:nvSpPr>
            <p:cNvPr id="3160" name="Google Shape;234;p18">
              <a:extLst>
                <a:ext uri="{FF2B5EF4-FFF2-40B4-BE49-F238E27FC236}">
                  <a16:creationId xmlns:a16="http://schemas.microsoft.com/office/drawing/2014/main" id="{92D922EC-FE85-FA6D-27BA-DF06EB9E09A6}"/>
                </a:ext>
              </a:extLst>
            </p:cNvPr>
            <p:cNvSpPr/>
            <p:nvPr/>
          </p:nvSpPr>
          <p:spPr>
            <a:xfrm>
              <a:off x="450300" y="1837688"/>
              <a:ext cx="1488600" cy="1845000"/>
            </a:xfrm>
            <a:prstGeom prst="roundRect">
              <a:avLst>
                <a:gd name="adj" fmla="val 7225"/>
              </a:avLst>
            </a:prstGeom>
            <a:solidFill>
              <a:srgbClr val="E7EAE1"/>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lang="en-US" sz="1700" b="1" kern="0" dirty="0">
                <a:solidFill>
                  <a:srgbClr val="000000"/>
                </a:solidFill>
                <a:latin typeface="Fira Sans Light" panose="020B0403050000020004" pitchFamily="34" charset="0"/>
                <a:ea typeface="Roboto"/>
                <a:cs typeface="Roboto"/>
                <a:sym typeface="Roboto"/>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lang="en-US" sz="1700" b="1" kern="0" dirty="0">
                <a:solidFill>
                  <a:srgbClr val="000000"/>
                </a:solidFill>
                <a:latin typeface="Fira Sans Light" panose="020B0403050000020004" pitchFamily="34" charset="0"/>
                <a:ea typeface="Roboto"/>
                <a:cs typeface="Roboto"/>
                <a:sym typeface="Roboto"/>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b="1" kern="0" dirty="0">
                  <a:solidFill>
                    <a:srgbClr val="000000"/>
                  </a:solidFill>
                  <a:latin typeface="Fira Sans Light" panose="020B0403050000020004" pitchFamily="34" charset="0"/>
                  <a:ea typeface="Roboto"/>
                  <a:cs typeface="Roboto"/>
                  <a:sym typeface="Roboto"/>
                </a:rPr>
                <a:t>T</a:t>
              </a:r>
              <a:r>
                <a:rPr kumimoji="0" lang="en-US" sz="1700" b="1" i="0" u="none" strike="noStrike" kern="0" cap="none" spc="0" normalizeH="0" baseline="0" noProof="0" dirty="0" err="1">
                  <a:ln>
                    <a:noFill/>
                  </a:ln>
                  <a:solidFill>
                    <a:srgbClr val="000000"/>
                  </a:solidFill>
                  <a:effectLst/>
                  <a:uLnTx/>
                  <a:uFillTx/>
                  <a:latin typeface="Fira Sans Light" panose="020B0403050000020004" pitchFamily="34" charset="0"/>
                  <a:ea typeface="Roboto"/>
                  <a:cs typeface="Roboto"/>
                  <a:sym typeface="Roboto"/>
                </a:rPr>
                <a:t>ailored</a:t>
              </a:r>
              <a:r>
                <a:rPr kumimoji="0" lang="en-US" sz="1700" b="1" i="0" u="none" strike="noStrike" kern="0" cap="none" spc="0" normalizeH="0" baseline="0" noProof="0" dirty="0">
                  <a:ln>
                    <a:noFill/>
                  </a:ln>
                  <a:solidFill>
                    <a:srgbClr val="000000"/>
                  </a:solidFill>
                  <a:effectLst/>
                  <a:uLnTx/>
                  <a:uFillTx/>
                  <a:latin typeface="Fira Sans Light" panose="020B0403050000020004" pitchFamily="34" charset="0"/>
                  <a:ea typeface="Roboto"/>
                  <a:cs typeface="Roboto"/>
                  <a:sym typeface="Roboto"/>
                </a:rPr>
                <a:t> support to fit your schedule and needs</a:t>
              </a:r>
              <a:endParaRPr kumimoji="0" sz="1700" b="1" i="0" u="none" strike="noStrike" kern="0" cap="none" spc="0" normalizeH="0" baseline="0" noProof="0" dirty="0">
                <a:ln>
                  <a:noFill/>
                </a:ln>
                <a:solidFill>
                  <a:srgbClr val="000000"/>
                </a:solidFill>
                <a:effectLst/>
                <a:uLnTx/>
                <a:uFillTx/>
                <a:latin typeface="Fira Sans Light" panose="020B0403050000020004" pitchFamily="34" charset="0"/>
                <a:ea typeface="Roboto"/>
                <a:cs typeface="Roboto"/>
                <a:sym typeface="Roboto"/>
              </a:endParaRPr>
            </a:p>
          </p:txBody>
        </p:sp>
        <p:sp>
          <p:nvSpPr>
            <p:cNvPr id="3161" name="Google Shape;235;p18">
              <a:extLst>
                <a:ext uri="{FF2B5EF4-FFF2-40B4-BE49-F238E27FC236}">
                  <a16:creationId xmlns:a16="http://schemas.microsoft.com/office/drawing/2014/main" id="{278509E8-4E7E-E42E-24BD-DCD67315ED48}"/>
                </a:ext>
              </a:extLst>
            </p:cNvPr>
            <p:cNvSpPr/>
            <p:nvPr/>
          </p:nvSpPr>
          <p:spPr>
            <a:xfrm>
              <a:off x="450300" y="3742288"/>
              <a:ext cx="1488600" cy="465000"/>
            </a:xfrm>
            <a:prstGeom prst="roundRect">
              <a:avLst>
                <a:gd name="adj" fmla="val 30349"/>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dirty="0">
                  <a:ln>
                    <a:noFill/>
                  </a:ln>
                  <a:solidFill>
                    <a:srgbClr val="FFFFFF"/>
                  </a:solidFill>
                  <a:effectLst/>
                  <a:uLnTx/>
                  <a:uFillTx/>
                  <a:latin typeface="Fira Sans Light" panose="020B0403050000020004" pitchFamily="34" charset="0"/>
                  <a:ea typeface="Fira Sans Extra Condensed SemiBold"/>
                  <a:cs typeface="Fira Sans Extra Condensed SemiBold"/>
                  <a:sym typeface="Fira Sans Extra Condensed SemiBold"/>
                </a:rPr>
                <a:t>Personalized Assistance</a:t>
              </a:r>
              <a:endParaRPr kumimoji="0" sz="2000" b="0" i="0" u="none" strike="noStrike" kern="0" cap="none" spc="0" normalizeH="0" baseline="0" noProof="0" dirty="0">
                <a:ln>
                  <a:noFill/>
                </a:ln>
                <a:solidFill>
                  <a:srgbClr val="FFFFFF"/>
                </a:solidFill>
                <a:effectLst/>
                <a:uLnTx/>
                <a:uFillTx/>
                <a:latin typeface="Fira Sans Light" panose="020B0403050000020004" pitchFamily="34" charset="0"/>
                <a:ea typeface="Fira Sans Extra Condensed SemiBold"/>
                <a:cs typeface="Fira Sans Extra Condensed SemiBold"/>
                <a:sym typeface="Fira Sans Extra Condensed SemiBold"/>
              </a:endParaRPr>
            </a:p>
          </p:txBody>
        </p:sp>
        <p:sp>
          <p:nvSpPr>
            <p:cNvPr id="3162" name="Google Shape;236;p18">
              <a:extLst>
                <a:ext uri="{FF2B5EF4-FFF2-40B4-BE49-F238E27FC236}">
                  <a16:creationId xmlns:a16="http://schemas.microsoft.com/office/drawing/2014/main" id="{36ED6C88-15CF-075F-6EFA-A538A611884E}"/>
                </a:ext>
              </a:extLst>
            </p:cNvPr>
            <p:cNvSpPr/>
            <p:nvPr/>
          </p:nvSpPr>
          <p:spPr>
            <a:xfrm>
              <a:off x="763775" y="1411813"/>
              <a:ext cx="861600" cy="8418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Fira Sans Light" panose="020B0403050000020004" pitchFamily="34" charset="0"/>
                <a:cs typeface="Arial"/>
                <a:sym typeface="Arial"/>
              </a:endParaRPr>
            </a:p>
          </p:txBody>
        </p:sp>
      </p:grpSp>
      <p:grpSp>
        <p:nvGrpSpPr>
          <p:cNvPr id="3163" name="Google Shape;233;p18">
            <a:extLst>
              <a:ext uri="{FF2B5EF4-FFF2-40B4-BE49-F238E27FC236}">
                <a16:creationId xmlns:a16="http://schemas.microsoft.com/office/drawing/2014/main" id="{3D04635A-25F8-4F1D-BE17-E01FDAD9E7EB}"/>
              </a:ext>
            </a:extLst>
          </p:cNvPr>
          <p:cNvGrpSpPr/>
          <p:nvPr/>
        </p:nvGrpSpPr>
        <p:grpSpPr>
          <a:xfrm>
            <a:off x="7990657" y="3200282"/>
            <a:ext cx="2710100" cy="5257800"/>
            <a:chOff x="450300" y="1411813"/>
            <a:chExt cx="1488600" cy="2795475"/>
          </a:xfrm>
        </p:grpSpPr>
        <p:sp>
          <p:nvSpPr>
            <p:cNvPr id="3164" name="Google Shape;234;p18">
              <a:extLst>
                <a:ext uri="{FF2B5EF4-FFF2-40B4-BE49-F238E27FC236}">
                  <a16:creationId xmlns:a16="http://schemas.microsoft.com/office/drawing/2014/main" id="{89ECC0B6-68E8-FBD8-AFFD-5DB1D9EC88E2}"/>
                </a:ext>
              </a:extLst>
            </p:cNvPr>
            <p:cNvSpPr/>
            <p:nvPr/>
          </p:nvSpPr>
          <p:spPr>
            <a:xfrm>
              <a:off x="450300" y="1837688"/>
              <a:ext cx="1488600" cy="1845000"/>
            </a:xfrm>
            <a:prstGeom prst="roundRect">
              <a:avLst>
                <a:gd name="adj" fmla="val 7225"/>
              </a:avLst>
            </a:prstGeom>
            <a:solidFill>
              <a:srgbClr val="E7EAE1"/>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lang="en-US" sz="1700" b="1" kern="0" dirty="0">
                <a:solidFill>
                  <a:srgbClr val="000000"/>
                </a:solidFill>
                <a:latin typeface="Fira Sans Light" panose="020B0403050000020004" pitchFamily="34" charset="0"/>
                <a:ea typeface="Roboto"/>
                <a:cs typeface="Roboto"/>
                <a:sym typeface="Roboto"/>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lang="en-US" sz="1700" b="1" kern="0" dirty="0">
                <a:solidFill>
                  <a:srgbClr val="000000"/>
                </a:solidFill>
                <a:latin typeface="Fira Sans Light" panose="020B0403050000020004" pitchFamily="34" charset="0"/>
                <a:ea typeface="Roboto"/>
                <a:cs typeface="Roboto"/>
                <a:sym typeface="Roboto"/>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b="1" kern="0" dirty="0">
                  <a:solidFill>
                    <a:srgbClr val="000000"/>
                  </a:solidFill>
                  <a:latin typeface="Fira Sans Light" panose="020B0403050000020004" pitchFamily="34" charset="0"/>
                  <a:ea typeface="Roboto"/>
                  <a:cs typeface="Roboto"/>
                  <a:sym typeface="Roboto"/>
                </a:rPr>
                <a:t>C</a:t>
              </a:r>
              <a:r>
                <a:rPr kumimoji="0" lang="en-US" sz="1700" b="1" i="0" u="none" strike="noStrike" kern="0" cap="none" spc="0" normalizeH="0" baseline="0" noProof="0" dirty="0" err="1">
                  <a:ln>
                    <a:noFill/>
                  </a:ln>
                  <a:solidFill>
                    <a:srgbClr val="000000"/>
                  </a:solidFill>
                  <a:effectLst/>
                  <a:uLnTx/>
                  <a:uFillTx/>
                  <a:latin typeface="Fira Sans Light" panose="020B0403050000020004" pitchFamily="34" charset="0"/>
                  <a:ea typeface="Roboto"/>
                  <a:cs typeface="Roboto"/>
                  <a:sym typeface="Roboto"/>
                </a:rPr>
                <a:t>ommitted</a:t>
              </a:r>
              <a:r>
                <a:rPr kumimoji="0" lang="en-US" sz="1700" b="1" i="0" u="none" strike="noStrike" kern="0" cap="none" spc="0" normalizeH="0" baseline="0" noProof="0" dirty="0">
                  <a:ln>
                    <a:noFill/>
                  </a:ln>
                  <a:solidFill>
                    <a:srgbClr val="000000"/>
                  </a:solidFill>
                  <a:effectLst/>
                  <a:uLnTx/>
                  <a:uFillTx/>
                  <a:latin typeface="Fira Sans Light" panose="020B0403050000020004" pitchFamily="34" charset="0"/>
                  <a:ea typeface="Roboto"/>
                  <a:cs typeface="Roboto"/>
                  <a:sym typeface="Roboto"/>
                </a:rPr>
                <a:t> to staying at the forefront of the industry, constantly innovating and improving services based on customer feedback</a:t>
              </a:r>
              <a:endParaRPr kumimoji="0" sz="1700" b="1" i="0" u="none" strike="noStrike" kern="0" cap="none" spc="0" normalizeH="0" baseline="0" noProof="0" dirty="0">
                <a:ln>
                  <a:noFill/>
                </a:ln>
                <a:solidFill>
                  <a:srgbClr val="000000"/>
                </a:solidFill>
                <a:effectLst/>
                <a:uLnTx/>
                <a:uFillTx/>
                <a:latin typeface="Fira Sans Light" panose="020B0403050000020004" pitchFamily="34" charset="0"/>
                <a:ea typeface="Roboto"/>
                <a:cs typeface="Roboto"/>
                <a:sym typeface="Roboto"/>
              </a:endParaRPr>
            </a:p>
          </p:txBody>
        </p:sp>
        <p:sp>
          <p:nvSpPr>
            <p:cNvPr id="3165" name="Google Shape;235;p18">
              <a:extLst>
                <a:ext uri="{FF2B5EF4-FFF2-40B4-BE49-F238E27FC236}">
                  <a16:creationId xmlns:a16="http://schemas.microsoft.com/office/drawing/2014/main" id="{E2D2D314-DF20-3FF7-EFDC-3A62E64B998D}"/>
                </a:ext>
              </a:extLst>
            </p:cNvPr>
            <p:cNvSpPr/>
            <p:nvPr/>
          </p:nvSpPr>
          <p:spPr>
            <a:xfrm>
              <a:off x="450300" y="3742288"/>
              <a:ext cx="1488600" cy="465000"/>
            </a:xfrm>
            <a:prstGeom prst="roundRect">
              <a:avLst>
                <a:gd name="adj" fmla="val 30349"/>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dirty="0">
                  <a:ln>
                    <a:noFill/>
                  </a:ln>
                  <a:solidFill>
                    <a:srgbClr val="FFFFFF"/>
                  </a:solidFill>
                  <a:effectLst/>
                  <a:uLnTx/>
                  <a:uFillTx/>
                  <a:latin typeface="Fira Sans Light" panose="020B0403050000020004" pitchFamily="34" charset="0"/>
                  <a:ea typeface="Fira Sans Extra Condensed SemiBold"/>
                  <a:cs typeface="Fira Sans Extra Condensed SemiBold"/>
                  <a:sym typeface="Fira Sans Extra Condensed SemiBold"/>
                </a:rPr>
                <a:t>Continuous Innovation</a:t>
              </a:r>
              <a:endParaRPr kumimoji="0" sz="2000" b="0" i="0" u="none" strike="noStrike" kern="0" cap="none" spc="0" normalizeH="0" baseline="0" noProof="0" dirty="0">
                <a:ln>
                  <a:noFill/>
                </a:ln>
                <a:solidFill>
                  <a:srgbClr val="FFFFFF"/>
                </a:solidFill>
                <a:effectLst/>
                <a:uLnTx/>
                <a:uFillTx/>
                <a:latin typeface="Fira Sans Light" panose="020B0403050000020004" pitchFamily="34" charset="0"/>
                <a:ea typeface="Fira Sans Extra Condensed SemiBold"/>
                <a:cs typeface="Fira Sans Extra Condensed SemiBold"/>
                <a:sym typeface="Fira Sans Extra Condensed SemiBold"/>
              </a:endParaRPr>
            </a:p>
          </p:txBody>
        </p:sp>
        <p:sp>
          <p:nvSpPr>
            <p:cNvPr id="3166" name="Google Shape;236;p18">
              <a:extLst>
                <a:ext uri="{FF2B5EF4-FFF2-40B4-BE49-F238E27FC236}">
                  <a16:creationId xmlns:a16="http://schemas.microsoft.com/office/drawing/2014/main" id="{23619EF9-CB98-AC1A-2D03-8BE89BFE5843}"/>
                </a:ext>
              </a:extLst>
            </p:cNvPr>
            <p:cNvSpPr/>
            <p:nvPr/>
          </p:nvSpPr>
          <p:spPr>
            <a:xfrm>
              <a:off x="763775" y="1411813"/>
              <a:ext cx="861600" cy="8418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dirty="0">
                <a:ln>
                  <a:noFill/>
                </a:ln>
                <a:solidFill>
                  <a:srgbClr val="FFFFFF"/>
                </a:solidFill>
                <a:effectLst/>
                <a:uLnTx/>
                <a:uFillTx/>
                <a:latin typeface="Fira Sans Light" panose="020B0403050000020004" pitchFamily="34" charset="0"/>
                <a:cs typeface="Arial"/>
                <a:sym typeface="Arial"/>
              </a:endParaRPr>
            </a:p>
          </p:txBody>
        </p:sp>
      </p:grpSp>
      <p:grpSp>
        <p:nvGrpSpPr>
          <p:cNvPr id="3167" name="Google Shape;233;p18">
            <a:extLst>
              <a:ext uri="{FF2B5EF4-FFF2-40B4-BE49-F238E27FC236}">
                <a16:creationId xmlns:a16="http://schemas.microsoft.com/office/drawing/2014/main" id="{A148B38D-393E-83FD-B9EC-2698846B4166}"/>
              </a:ext>
            </a:extLst>
          </p:cNvPr>
          <p:cNvGrpSpPr/>
          <p:nvPr/>
        </p:nvGrpSpPr>
        <p:grpSpPr>
          <a:xfrm>
            <a:off x="11072984" y="3186894"/>
            <a:ext cx="2710100" cy="5257800"/>
            <a:chOff x="450300" y="1411813"/>
            <a:chExt cx="1488600" cy="2795475"/>
          </a:xfrm>
        </p:grpSpPr>
        <p:sp>
          <p:nvSpPr>
            <p:cNvPr id="3168" name="Google Shape;234;p18">
              <a:extLst>
                <a:ext uri="{FF2B5EF4-FFF2-40B4-BE49-F238E27FC236}">
                  <a16:creationId xmlns:a16="http://schemas.microsoft.com/office/drawing/2014/main" id="{086D3928-8635-E3AE-6856-102042DB4222}"/>
                </a:ext>
              </a:extLst>
            </p:cNvPr>
            <p:cNvSpPr/>
            <p:nvPr/>
          </p:nvSpPr>
          <p:spPr>
            <a:xfrm>
              <a:off x="450300" y="1837688"/>
              <a:ext cx="1488600" cy="1845000"/>
            </a:xfrm>
            <a:prstGeom prst="roundRect">
              <a:avLst>
                <a:gd name="adj" fmla="val 7225"/>
              </a:avLst>
            </a:prstGeom>
            <a:solidFill>
              <a:srgbClr val="E7EAE1"/>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lang="en-US" sz="1700" b="1" kern="0" dirty="0">
                <a:solidFill>
                  <a:srgbClr val="000000"/>
                </a:solidFill>
                <a:latin typeface="Fira Sans Light" panose="020B0403050000020004" pitchFamily="34" charset="0"/>
                <a:ea typeface="Roboto"/>
                <a:cs typeface="Roboto"/>
                <a:sym typeface="Roboto"/>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700" b="1" kern="0" dirty="0">
                  <a:solidFill>
                    <a:srgbClr val="000000"/>
                  </a:solidFill>
                  <a:latin typeface="Fira Sans Light" panose="020B0403050000020004" pitchFamily="34" charset="0"/>
                  <a:ea typeface="Roboto"/>
                  <a:cs typeface="Roboto"/>
                  <a:sym typeface="Roboto"/>
                </a:rPr>
                <a:t>S</a:t>
              </a:r>
              <a:r>
                <a:rPr kumimoji="0" lang="en-US" sz="1700" b="1" i="0" u="none" strike="noStrike" kern="0" cap="none" spc="0" normalizeH="0" baseline="0" noProof="0" dirty="0" err="1">
                  <a:ln>
                    <a:noFill/>
                  </a:ln>
                  <a:solidFill>
                    <a:srgbClr val="000000"/>
                  </a:solidFill>
                  <a:effectLst/>
                  <a:uLnTx/>
                  <a:uFillTx/>
                  <a:latin typeface="Fira Sans Light" panose="020B0403050000020004" pitchFamily="34" charset="0"/>
                  <a:ea typeface="Roboto"/>
                  <a:cs typeface="Roboto"/>
                  <a:sym typeface="Roboto"/>
                </a:rPr>
                <a:t>trong</a:t>
              </a:r>
              <a:r>
                <a:rPr kumimoji="0" lang="en-US" sz="1700" b="1" i="0" u="none" strike="noStrike" kern="0" cap="none" spc="0" normalizeH="0" baseline="0" noProof="0" dirty="0">
                  <a:ln>
                    <a:noFill/>
                  </a:ln>
                  <a:solidFill>
                    <a:srgbClr val="000000"/>
                  </a:solidFill>
                  <a:effectLst/>
                  <a:uLnTx/>
                  <a:uFillTx/>
                  <a:latin typeface="Fira Sans Light" panose="020B0403050000020004" pitchFamily="34" charset="0"/>
                  <a:ea typeface="Roboto"/>
                  <a:cs typeface="Roboto"/>
                  <a:sym typeface="Roboto"/>
                </a:rPr>
                <a:t> relationships with customers, leading to long-term loyalty and satisfaction</a:t>
              </a:r>
            </a:p>
          </p:txBody>
        </p:sp>
        <p:sp>
          <p:nvSpPr>
            <p:cNvPr id="3169" name="Google Shape;235;p18">
              <a:extLst>
                <a:ext uri="{FF2B5EF4-FFF2-40B4-BE49-F238E27FC236}">
                  <a16:creationId xmlns:a16="http://schemas.microsoft.com/office/drawing/2014/main" id="{B0CE53A9-E6A3-08AC-4B9B-33813DD08A56}"/>
                </a:ext>
              </a:extLst>
            </p:cNvPr>
            <p:cNvSpPr/>
            <p:nvPr/>
          </p:nvSpPr>
          <p:spPr>
            <a:xfrm>
              <a:off x="450300" y="3742288"/>
              <a:ext cx="1488600" cy="465000"/>
            </a:xfrm>
            <a:prstGeom prst="roundRect">
              <a:avLst>
                <a:gd name="adj" fmla="val 30349"/>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2000" kern="0" dirty="0">
                  <a:solidFill>
                    <a:srgbClr val="FFFFFF"/>
                  </a:solidFill>
                  <a:latin typeface="Fira Sans Light" panose="020B0403050000020004" pitchFamily="34" charset="0"/>
                  <a:ea typeface="Fira Sans Extra Condensed SemiBold"/>
                  <a:cs typeface="Fira Sans Extra Condensed SemiBold"/>
                  <a:sym typeface="Fira Sans Extra Condensed SemiBold"/>
                </a:rPr>
                <a:t>Building Relationships</a:t>
              </a:r>
              <a:endParaRPr kumimoji="0" sz="2000" b="0" i="0" u="none" strike="noStrike" kern="0" cap="none" spc="0" normalizeH="0" baseline="0" noProof="0" dirty="0">
                <a:ln>
                  <a:noFill/>
                </a:ln>
                <a:solidFill>
                  <a:srgbClr val="FFFFFF"/>
                </a:solidFill>
                <a:effectLst/>
                <a:uLnTx/>
                <a:uFillTx/>
                <a:latin typeface="Fira Sans Light" panose="020B0403050000020004" pitchFamily="34" charset="0"/>
                <a:ea typeface="Fira Sans Extra Condensed SemiBold"/>
                <a:cs typeface="Fira Sans Extra Condensed SemiBold"/>
                <a:sym typeface="Fira Sans Extra Condensed SemiBold"/>
              </a:endParaRPr>
            </a:p>
          </p:txBody>
        </p:sp>
        <p:sp>
          <p:nvSpPr>
            <p:cNvPr id="3170" name="Google Shape;236;p18">
              <a:extLst>
                <a:ext uri="{FF2B5EF4-FFF2-40B4-BE49-F238E27FC236}">
                  <a16:creationId xmlns:a16="http://schemas.microsoft.com/office/drawing/2014/main" id="{6B228B39-1628-8F2B-5217-3DE274506B6B}"/>
                </a:ext>
              </a:extLst>
            </p:cNvPr>
            <p:cNvSpPr/>
            <p:nvPr/>
          </p:nvSpPr>
          <p:spPr>
            <a:xfrm>
              <a:off x="763775" y="1411813"/>
              <a:ext cx="861600" cy="8418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Fira Sans Light" panose="020B0403050000020004" pitchFamily="34" charset="0"/>
                <a:cs typeface="Arial"/>
                <a:sym typeface="Arial"/>
              </a:endParaRPr>
            </a:p>
          </p:txBody>
        </p:sp>
      </p:grpSp>
      <p:grpSp>
        <p:nvGrpSpPr>
          <p:cNvPr id="3171" name="Google Shape;233;p18">
            <a:extLst>
              <a:ext uri="{FF2B5EF4-FFF2-40B4-BE49-F238E27FC236}">
                <a16:creationId xmlns:a16="http://schemas.microsoft.com/office/drawing/2014/main" id="{6A4886A9-ABD5-E034-9056-22BC7D1BC58B}"/>
              </a:ext>
            </a:extLst>
          </p:cNvPr>
          <p:cNvGrpSpPr/>
          <p:nvPr/>
        </p:nvGrpSpPr>
        <p:grpSpPr>
          <a:xfrm>
            <a:off x="14165944" y="3186894"/>
            <a:ext cx="2710100" cy="5257800"/>
            <a:chOff x="450300" y="1411813"/>
            <a:chExt cx="1488600" cy="2795475"/>
          </a:xfrm>
        </p:grpSpPr>
        <p:sp>
          <p:nvSpPr>
            <p:cNvPr id="3172" name="Google Shape;234;p18">
              <a:extLst>
                <a:ext uri="{FF2B5EF4-FFF2-40B4-BE49-F238E27FC236}">
                  <a16:creationId xmlns:a16="http://schemas.microsoft.com/office/drawing/2014/main" id="{A1B56294-D4D2-BEB6-28F4-F2A02B782B3B}"/>
                </a:ext>
              </a:extLst>
            </p:cNvPr>
            <p:cNvSpPr/>
            <p:nvPr/>
          </p:nvSpPr>
          <p:spPr>
            <a:xfrm>
              <a:off x="450300" y="1837688"/>
              <a:ext cx="1488600" cy="1845000"/>
            </a:xfrm>
            <a:prstGeom prst="roundRect">
              <a:avLst>
                <a:gd name="adj" fmla="val 7225"/>
              </a:avLst>
            </a:prstGeom>
            <a:solidFill>
              <a:srgbClr val="E7EAE1"/>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700" b="1" i="0" u="none" strike="noStrike" kern="0" cap="none" spc="0" normalizeH="0" baseline="0" noProof="0" dirty="0">
                <a:ln>
                  <a:noFill/>
                </a:ln>
                <a:solidFill>
                  <a:srgbClr val="000000"/>
                </a:solidFill>
                <a:effectLst/>
                <a:uLnTx/>
                <a:uFillTx/>
                <a:latin typeface="Fira Sans Light" panose="020B0403050000020004" pitchFamily="34" charset="0"/>
                <a:ea typeface="Roboto"/>
                <a:cs typeface="Roboto"/>
                <a:sym typeface="Roboto"/>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lang="en-US" sz="1700" b="1" kern="0" noProof="0" dirty="0">
                <a:solidFill>
                  <a:srgbClr val="000000"/>
                </a:solidFill>
                <a:latin typeface="Fira Sans Light" panose="020B0403050000020004" pitchFamily="34" charset="0"/>
                <a:ea typeface="Roboto"/>
                <a:cs typeface="Roboto"/>
                <a:sym typeface="Roboto"/>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700" b="1" i="0" u="none" strike="noStrike" kern="0" cap="none" spc="0" normalizeH="0" baseline="0" noProof="0" dirty="0">
                  <a:ln>
                    <a:noFill/>
                  </a:ln>
                  <a:solidFill>
                    <a:srgbClr val="000000"/>
                  </a:solidFill>
                  <a:effectLst/>
                  <a:uLnTx/>
                  <a:uFillTx/>
                  <a:latin typeface="Fira Sans Light" panose="020B0403050000020004" pitchFamily="34" charset="0"/>
                  <a:ea typeface="Roboto"/>
                  <a:cs typeface="Roboto"/>
                  <a:sym typeface="Roboto"/>
                </a:rPr>
                <a:t>Sustainable growth, navigating the challenges of the virtual personal assistant industry with excellence and customer satisfaction at the core.</a:t>
              </a:r>
              <a:endParaRPr kumimoji="0" sz="1700" b="1" i="0" u="none" strike="noStrike" kern="0" cap="none" spc="0" normalizeH="0" baseline="0" noProof="0" dirty="0">
                <a:ln>
                  <a:noFill/>
                </a:ln>
                <a:solidFill>
                  <a:srgbClr val="000000"/>
                </a:solidFill>
                <a:effectLst/>
                <a:uLnTx/>
                <a:uFillTx/>
                <a:latin typeface="Fira Sans Light" panose="020B0403050000020004" pitchFamily="34" charset="0"/>
                <a:ea typeface="Roboto"/>
                <a:cs typeface="Roboto"/>
                <a:sym typeface="Roboto"/>
              </a:endParaRPr>
            </a:p>
          </p:txBody>
        </p:sp>
        <p:sp>
          <p:nvSpPr>
            <p:cNvPr id="3173" name="Google Shape;235;p18">
              <a:extLst>
                <a:ext uri="{FF2B5EF4-FFF2-40B4-BE49-F238E27FC236}">
                  <a16:creationId xmlns:a16="http://schemas.microsoft.com/office/drawing/2014/main" id="{F67E01BB-33D1-C144-327C-8CC129A22CBA}"/>
                </a:ext>
              </a:extLst>
            </p:cNvPr>
            <p:cNvSpPr/>
            <p:nvPr/>
          </p:nvSpPr>
          <p:spPr>
            <a:xfrm>
              <a:off x="450300" y="3742288"/>
              <a:ext cx="1488600" cy="465000"/>
            </a:xfrm>
            <a:prstGeom prst="roundRect">
              <a:avLst>
                <a:gd name="adj" fmla="val 30349"/>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dirty="0">
                  <a:ln>
                    <a:noFill/>
                  </a:ln>
                  <a:solidFill>
                    <a:srgbClr val="FFFFFF"/>
                  </a:solidFill>
                  <a:effectLst/>
                  <a:uLnTx/>
                  <a:uFillTx/>
                  <a:latin typeface="Fira Sans Light" panose="020B0403050000020004" pitchFamily="34" charset="0"/>
                  <a:ea typeface="Fira Sans Extra Condensed SemiBold"/>
                  <a:cs typeface="Fira Sans Extra Condensed SemiBold"/>
                  <a:sym typeface="Fira Sans Extra Condensed SemiBold"/>
                </a:rPr>
                <a:t>Future Proof</a:t>
              </a:r>
              <a:endParaRPr kumimoji="0" sz="2000" b="0" i="0" u="none" strike="noStrike" kern="0" cap="none" spc="0" normalizeH="0" baseline="0" noProof="0" dirty="0">
                <a:ln>
                  <a:noFill/>
                </a:ln>
                <a:solidFill>
                  <a:srgbClr val="FFFFFF"/>
                </a:solidFill>
                <a:effectLst/>
                <a:uLnTx/>
                <a:uFillTx/>
                <a:latin typeface="Fira Sans Light" panose="020B0403050000020004" pitchFamily="34" charset="0"/>
                <a:ea typeface="Fira Sans Extra Condensed SemiBold"/>
                <a:cs typeface="Fira Sans Extra Condensed SemiBold"/>
                <a:sym typeface="Fira Sans Extra Condensed SemiBold"/>
              </a:endParaRPr>
            </a:p>
          </p:txBody>
        </p:sp>
        <p:sp>
          <p:nvSpPr>
            <p:cNvPr id="3174" name="Google Shape;236;p18">
              <a:extLst>
                <a:ext uri="{FF2B5EF4-FFF2-40B4-BE49-F238E27FC236}">
                  <a16:creationId xmlns:a16="http://schemas.microsoft.com/office/drawing/2014/main" id="{168945B0-05E3-7671-49D5-9013A965751E}"/>
                </a:ext>
              </a:extLst>
            </p:cNvPr>
            <p:cNvSpPr/>
            <p:nvPr/>
          </p:nvSpPr>
          <p:spPr>
            <a:xfrm>
              <a:off x="763775" y="1411813"/>
              <a:ext cx="861600" cy="8418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Fira Sans Light" panose="020B0403050000020004" pitchFamily="34" charset="0"/>
                <a:cs typeface="Arial"/>
                <a:sym typeface="Arial"/>
              </a:endParaRPr>
            </a:p>
          </p:txBody>
        </p:sp>
      </p:grpSp>
      <p:sp>
        <p:nvSpPr>
          <p:cNvPr id="3175" name="Freeform 11">
            <a:extLst>
              <a:ext uri="{FF2B5EF4-FFF2-40B4-BE49-F238E27FC236}">
                <a16:creationId xmlns:a16="http://schemas.microsoft.com/office/drawing/2014/main" id="{3BE5F839-9E25-928A-6845-C5D2F1847210}"/>
              </a:ext>
            </a:extLst>
          </p:cNvPr>
          <p:cNvSpPr/>
          <p:nvPr/>
        </p:nvSpPr>
        <p:spPr>
          <a:xfrm>
            <a:off x="2744111" y="3597335"/>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77" name="Freeform 10">
            <a:extLst>
              <a:ext uri="{FF2B5EF4-FFF2-40B4-BE49-F238E27FC236}">
                <a16:creationId xmlns:a16="http://schemas.microsoft.com/office/drawing/2014/main" id="{0FBACA33-F50F-E57B-B0E4-AD5C38016CE6}"/>
              </a:ext>
            </a:extLst>
          </p:cNvPr>
          <p:cNvSpPr/>
          <p:nvPr/>
        </p:nvSpPr>
        <p:spPr>
          <a:xfrm>
            <a:off x="5854120" y="3626470"/>
            <a:ext cx="807886" cy="656591"/>
          </a:xfrm>
          <a:custGeom>
            <a:avLst/>
            <a:gdLst/>
            <a:ahLst/>
            <a:cxnLst/>
            <a:rect l="l" t="t" r="r" b="b"/>
            <a:pathLst>
              <a:path w="807886" h="656591">
                <a:moveTo>
                  <a:pt x="0" y="0"/>
                </a:moveTo>
                <a:lnTo>
                  <a:pt x="807886" y="0"/>
                </a:lnTo>
                <a:lnTo>
                  <a:pt x="807886" y="656591"/>
                </a:lnTo>
                <a:lnTo>
                  <a:pt x="0" y="6565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82" name="Freeform 16">
            <a:extLst>
              <a:ext uri="{FF2B5EF4-FFF2-40B4-BE49-F238E27FC236}">
                <a16:creationId xmlns:a16="http://schemas.microsoft.com/office/drawing/2014/main" id="{EC546289-2F63-159F-9790-434294A6F2A2}"/>
              </a:ext>
            </a:extLst>
          </p:cNvPr>
          <p:cNvSpPr/>
          <p:nvPr/>
        </p:nvSpPr>
        <p:spPr>
          <a:xfrm>
            <a:off x="15139946" y="3574590"/>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83" name="Freeform 20">
            <a:extLst>
              <a:ext uri="{FF2B5EF4-FFF2-40B4-BE49-F238E27FC236}">
                <a16:creationId xmlns:a16="http://schemas.microsoft.com/office/drawing/2014/main" id="{17316B12-EF94-D548-ED6C-73A1339F4E8F}"/>
              </a:ext>
            </a:extLst>
          </p:cNvPr>
          <p:cNvSpPr/>
          <p:nvPr/>
        </p:nvSpPr>
        <p:spPr>
          <a:xfrm>
            <a:off x="9025747" y="3574590"/>
            <a:ext cx="634557" cy="807886"/>
          </a:xfrm>
          <a:custGeom>
            <a:avLst/>
            <a:gdLst/>
            <a:ahLst/>
            <a:cxnLst/>
            <a:rect l="l" t="t" r="r" b="b"/>
            <a:pathLst>
              <a:path w="634557" h="807886">
                <a:moveTo>
                  <a:pt x="0" y="0"/>
                </a:moveTo>
                <a:lnTo>
                  <a:pt x="634557" y="0"/>
                </a:lnTo>
                <a:lnTo>
                  <a:pt x="634557" y="807886"/>
                </a:lnTo>
                <a:lnTo>
                  <a:pt x="0" y="8078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84" name="Freeform 25">
            <a:extLst>
              <a:ext uri="{FF2B5EF4-FFF2-40B4-BE49-F238E27FC236}">
                <a16:creationId xmlns:a16="http://schemas.microsoft.com/office/drawing/2014/main" id="{6D4037A2-0646-AA21-8285-B1067339A294}"/>
              </a:ext>
            </a:extLst>
          </p:cNvPr>
          <p:cNvSpPr/>
          <p:nvPr/>
        </p:nvSpPr>
        <p:spPr>
          <a:xfrm>
            <a:off x="12029407" y="3558745"/>
            <a:ext cx="807886" cy="746193"/>
          </a:xfrm>
          <a:custGeom>
            <a:avLst/>
            <a:gdLst/>
            <a:ahLst/>
            <a:cxnLst/>
            <a:rect l="l" t="t" r="r" b="b"/>
            <a:pathLst>
              <a:path w="807886" h="746193">
                <a:moveTo>
                  <a:pt x="0" y="0"/>
                </a:moveTo>
                <a:lnTo>
                  <a:pt x="807886" y="0"/>
                </a:lnTo>
                <a:lnTo>
                  <a:pt x="807886" y="746192"/>
                </a:lnTo>
                <a:lnTo>
                  <a:pt x="0" y="7461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extLst>
      <p:ext uri="{BB962C8B-B14F-4D97-AF65-F5344CB8AC3E}">
        <p14:creationId xmlns:p14="http://schemas.microsoft.com/office/powerpoint/2010/main" val="2960942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971800" y="3390900"/>
            <a:ext cx="5962191" cy="3318857"/>
            <a:chOff x="0" y="0"/>
            <a:chExt cx="929717" cy="517528"/>
          </a:xfrm>
        </p:grpSpPr>
        <p:sp>
          <p:nvSpPr>
            <p:cNvPr id="3" name="Freeform 3"/>
            <p:cNvSpPr/>
            <p:nvPr/>
          </p:nvSpPr>
          <p:spPr>
            <a:xfrm>
              <a:off x="0" y="0"/>
              <a:ext cx="929717" cy="517528"/>
            </a:xfrm>
            <a:custGeom>
              <a:avLst/>
              <a:gdLst/>
              <a:ahLst/>
              <a:cxnLst/>
              <a:rect l="l" t="t" r="r" b="b"/>
              <a:pathLst>
                <a:path w="929717" h="517528">
                  <a:moveTo>
                    <a:pt x="0" y="0"/>
                  </a:moveTo>
                  <a:lnTo>
                    <a:pt x="929717" y="0"/>
                  </a:lnTo>
                  <a:lnTo>
                    <a:pt x="929717"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929717" cy="555628"/>
            </a:xfrm>
            <a:prstGeom prst="rect">
              <a:avLst/>
            </a:prstGeom>
          </p:spPr>
          <p:txBody>
            <a:bodyPr lIns="254000" tIns="254000" rIns="254000" bIns="254000" rtlCol="0" anchor="ctr"/>
            <a:lstStyle/>
            <a:p>
              <a:pPr algn="ctr">
                <a:lnSpc>
                  <a:spcPts val="5199"/>
                </a:lnSpc>
              </a:pPr>
              <a:r>
                <a:rPr lang="en-US" sz="3999" dirty="0">
                  <a:solidFill>
                    <a:srgbClr val="000000"/>
                  </a:solidFill>
                  <a:latin typeface="Fira Sans Semi-Bold"/>
                </a:rPr>
                <a:t>10,000</a:t>
              </a:r>
            </a:p>
            <a:p>
              <a:pPr algn="ctr">
                <a:lnSpc>
                  <a:spcPts val="5199"/>
                </a:lnSpc>
              </a:pPr>
              <a:r>
                <a:rPr lang="en-US" sz="3999" dirty="0">
                  <a:solidFill>
                    <a:srgbClr val="000000"/>
                  </a:solidFill>
                  <a:latin typeface="Fira Sans Medium"/>
                </a:rPr>
                <a:t>New Users</a:t>
              </a:r>
            </a:p>
          </p:txBody>
        </p:sp>
      </p:grpSp>
      <p:grpSp>
        <p:nvGrpSpPr>
          <p:cNvPr id="10" name="Group 10"/>
          <p:cNvGrpSpPr/>
          <p:nvPr/>
        </p:nvGrpSpPr>
        <p:grpSpPr>
          <a:xfrm>
            <a:off x="9513724" y="3390900"/>
            <a:ext cx="5848094" cy="3318857"/>
            <a:chOff x="0" y="0"/>
            <a:chExt cx="911926" cy="517528"/>
          </a:xfrm>
        </p:grpSpPr>
        <p:sp>
          <p:nvSpPr>
            <p:cNvPr id="11" name="Freeform 11"/>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2" name="TextBox 12"/>
            <p:cNvSpPr txBox="1"/>
            <p:nvPr/>
          </p:nvSpPr>
          <p:spPr>
            <a:xfrm>
              <a:off x="0" y="-38100"/>
              <a:ext cx="911926" cy="555628"/>
            </a:xfrm>
            <a:prstGeom prst="rect">
              <a:avLst/>
            </a:prstGeom>
          </p:spPr>
          <p:txBody>
            <a:bodyPr lIns="254000" tIns="254000" rIns="254000" bIns="254000" rtlCol="0" anchor="ctr"/>
            <a:lstStyle/>
            <a:p>
              <a:pPr algn="ctr">
                <a:lnSpc>
                  <a:spcPts val="5199"/>
                </a:lnSpc>
              </a:pPr>
              <a:r>
                <a:rPr lang="en-US" sz="3999" dirty="0">
                  <a:solidFill>
                    <a:srgbClr val="000000"/>
                  </a:solidFill>
                  <a:latin typeface="Fira Sans Semi-Bold"/>
                </a:rPr>
                <a:t>$50K Revenue</a:t>
              </a:r>
            </a:p>
            <a:p>
              <a:pPr algn="ctr">
                <a:lnSpc>
                  <a:spcPts val="5199"/>
                </a:lnSpc>
              </a:pPr>
              <a:r>
                <a:rPr lang="en-US" sz="3999" dirty="0">
                  <a:solidFill>
                    <a:srgbClr val="000000"/>
                  </a:solidFill>
                  <a:latin typeface="Fira Sans Medium"/>
                </a:rPr>
                <a:t>Target Revenue</a:t>
              </a:r>
            </a:p>
          </p:txBody>
        </p:sp>
      </p:grpSp>
      <p:sp>
        <p:nvSpPr>
          <p:cNvPr id="13" name="TextBox 13"/>
          <p:cNvSpPr txBox="1"/>
          <p:nvPr/>
        </p:nvSpPr>
        <p:spPr>
          <a:xfrm>
            <a:off x="2743200" y="7124700"/>
            <a:ext cx="6190791" cy="2648802"/>
          </a:xfrm>
          <a:prstGeom prst="rect">
            <a:avLst/>
          </a:prstGeom>
        </p:spPr>
        <p:txBody>
          <a:bodyPr wrap="square" lIns="0" tIns="0" rIns="0" bIns="0" rtlCol="0" anchor="t">
            <a:spAutoFit/>
          </a:bodyPr>
          <a:lstStyle/>
          <a:p>
            <a:pPr marL="539749" lvl="1" indent="-269875">
              <a:lnSpc>
                <a:spcPts val="3499"/>
              </a:lnSpc>
              <a:buFont typeface="Arial"/>
              <a:buChar char="•"/>
            </a:pPr>
            <a:r>
              <a:rPr lang="en-US" sz="2000" dirty="0">
                <a:solidFill>
                  <a:srgbClr val="F4F4F4"/>
                </a:solidFill>
                <a:latin typeface="Fira Sans Light"/>
              </a:rPr>
              <a:t>Utilizing social media advertising (Facebook, Instagram, LinkedIn) and Google Ads to target students in the US.</a:t>
            </a:r>
          </a:p>
          <a:p>
            <a:pPr marL="539749" lvl="1" indent="-269875">
              <a:lnSpc>
                <a:spcPts val="3499"/>
              </a:lnSpc>
              <a:buFont typeface="Arial"/>
              <a:buChar char="•"/>
            </a:pPr>
            <a:r>
              <a:rPr lang="en-US" sz="2000" dirty="0">
                <a:solidFill>
                  <a:srgbClr val="F4F4F4"/>
                </a:solidFill>
                <a:latin typeface="Fira Sans Light"/>
              </a:rPr>
              <a:t>Implementing retargeting strategies to engage with potential users who have shown interest but haven't converted yet.</a:t>
            </a:r>
          </a:p>
        </p:txBody>
      </p:sp>
      <p:sp>
        <p:nvSpPr>
          <p:cNvPr id="16" name="TextBox 4">
            <a:extLst>
              <a:ext uri="{FF2B5EF4-FFF2-40B4-BE49-F238E27FC236}">
                <a16:creationId xmlns:a16="http://schemas.microsoft.com/office/drawing/2014/main" id="{79148820-9CBE-B660-F7C3-37255B309297}"/>
              </a:ext>
            </a:extLst>
          </p:cNvPr>
          <p:cNvSpPr txBox="1"/>
          <p:nvPr/>
        </p:nvSpPr>
        <p:spPr>
          <a:xfrm>
            <a:off x="1028700" y="1028700"/>
            <a:ext cx="11772900" cy="1406154"/>
          </a:xfrm>
          <a:prstGeom prst="rect">
            <a:avLst/>
          </a:prstGeom>
        </p:spPr>
        <p:txBody>
          <a:bodyPr wrap="square" lIns="0" tIns="0" rIns="0" bIns="0" rtlCol="0" anchor="t">
            <a:spAutoFit/>
          </a:bodyPr>
          <a:lstStyle/>
          <a:p>
            <a:pPr>
              <a:lnSpc>
                <a:spcPts val="12480"/>
              </a:lnSpc>
            </a:pPr>
            <a:r>
              <a:rPr lang="en-US" sz="6000" dirty="0">
                <a:solidFill>
                  <a:srgbClr val="A4E473"/>
                </a:solidFill>
                <a:latin typeface="Fira Sans Medium"/>
              </a:rPr>
              <a:t>Goals and Strategy</a:t>
            </a:r>
          </a:p>
        </p:txBody>
      </p:sp>
      <p:sp>
        <p:nvSpPr>
          <p:cNvPr id="17" name="TextBox 13">
            <a:extLst>
              <a:ext uri="{FF2B5EF4-FFF2-40B4-BE49-F238E27FC236}">
                <a16:creationId xmlns:a16="http://schemas.microsoft.com/office/drawing/2014/main" id="{77CB877C-740A-5AA2-5FC6-68F5D9B2305C}"/>
              </a:ext>
            </a:extLst>
          </p:cNvPr>
          <p:cNvSpPr txBox="1"/>
          <p:nvPr/>
        </p:nvSpPr>
        <p:spPr>
          <a:xfrm>
            <a:off x="9342375" y="7124700"/>
            <a:ext cx="6190791" cy="2648802"/>
          </a:xfrm>
          <a:prstGeom prst="rect">
            <a:avLst/>
          </a:prstGeom>
        </p:spPr>
        <p:txBody>
          <a:bodyPr wrap="square" lIns="0" tIns="0" rIns="0" bIns="0" rtlCol="0" anchor="t">
            <a:spAutoFit/>
          </a:bodyPr>
          <a:lstStyle/>
          <a:p>
            <a:pPr marL="539749" lvl="1" indent="-269875">
              <a:lnSpc>
                <a:spcPts val="3499"/>
              </a:lnSpc>
              <a:buFont typeface="Arial"/>
              <a:buChar char="•"/>
            </a:pPr>
            <a:r>
              <a:rPr lang="en-US" sz="2000" dirty="0">
                <a:solidFill>
                  <a:srgbClr val="F4F4F4"/>
                </a:solidFill>
                <a:latin typeface="Fira Sans Light"/>
              </a:rPr>
              <a:t>Designing a referral program where existing users can refer their friends in exchange for discounts or credits on Uni Buddy services.</a:t>
            </a:r>
          </a:p>
          <a:p>
            <a:pPr marL="539749" lvl="1" indent="-269875">
              <a:lnSpc>
                <a:spcPts val="3499"/>
              </a:lnSpc>
              <a:buFont typeface="Arial"/>
              <a:buChar char="•"/>
            </a:pPr>
            <a:r>
              <a:rPr lang="en-US" sz="2000" dirty="0">
                <a:solidFill>
                  <a:srgbClr val="F4F4F4"/>
                </a:solidFill>
                <a:latin typeface="Fira Sans Light"/>
              </a:rPr>
              <a:t>Sponsoring local events or student gatherings to increase brand visibility and engage directly with the target audience.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63FE3ABA-E955-D82C-3207-39B743EBF30E}"/>
            </a:ext>
          </a:extLst>
        </p:cNvPr>
        <p:cNvGrpSpPr/>
        <p:nvPr/>
      </p:nvGrpSpPr>
      <p:grpSpPr>
        <a:xfrm>
          <a:off x="0" y="0"/>
          <a:ext cx="0" cy="0"/>
          <a:chOff x="0" y="0"/>
          <a:chExt cx="0" cy="0"/>
        </a:xfrm>
      </p:grpSpPr>
      <p:sp>
        <p:nvSpPr>
          <p:cNvPr id="30" name="TextBox 4">
            <a:extLst>
              <a:ext uri="{FF2B5EF4-FFF2-40B4-BE49-F238E27FC236}">
                <a16:creationId xmlns:a16="http://schemas.microsoft.com/office/drawing/2014/main" id="{B6DA21A2-9E2B-4060-06A8-599D284B8DE9}"/>
              </a:ext>
            </a:extLst>
          </p:cNvPr>
          <p:cNvSpPr txBox="1"/>
          <p:nvPr/>
        </p:nvSpPr>
        <p:spPr>
          <a:xfrm>
            <a:off x="10668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Capital/Revenue Allocation</a:t>
            </a:r>
          </a:p>
        </p:txBody>
      </p:sp>
      <p:sp>
        <p:nvSpPr>
          <p:cNvPr id="2" name="Google Shape;116;p29">
            <a:extLst>
              <a:ext uri="{FF2B5EF4-FFF2-40B4-BE49-F238E27FC236}">
                <a16:creationId xmlns:a16="http://schemas.microsoft.com/office/drawing/2014/main" id="{4A98A790-41F9-8D6A-C4D6-6C8617549E5D}"/>
              </a:ext>
            </a:extLst>
          </p:cNvPr>
          <p:cNvSpPr txBox="1"/>
          <p:nvPr/>
        </p:nvSpPr>
        <p:spPr>
          <a:xfrm>
            <a:off x="2233396" y="7661292"/>
            <a:ext cx="3290100" cy="58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US" b="1" dirty="0">
                <a:latin typeface="Fira Sans"/>
                <a:ea typeface="Fira Sans"/>
                <a:cs typeface="Fira Sans"/>
                <a:sym typeface="Fira Sans"/>
              </a:rPr>
              <a:t>Market Research and Expansion</a:t>
            </a:r>
            <a:endParaRPr b="1" dirty="0">
              <a:latin typeface="Fira Sans"/>
              <a:ea typeface="Fira Sans"/>
              <a:cs typeface="Fira Sans"/>
              <a:sym typeface="Fira Sans"/>
            </a:endParaRPr>
          </a:p>
        </p:txBody>
      </p:sp>
      <p:sp>
        <p:nvSpPr>
          <p:cNvPr id="3" name="Google Shape;117;p29">
            <a:extLst>
              <a:ext uri="{FF2B5EF4-FFF2-40B4-BE49-F238E27FC236}">
                <a16:creationId xmlns:a16="http://schemas.microsoft.com/office/drawing/2014/main" id="{251FF7D5-4549-FAC7-E6E7-EF3F876CD5F2}"/>
              </a:ext>
            </a:extLst>
          </p:cNvPr>
          <p:cNvSpPr txBox="1"/>
          <p:nvPr/>
        </p:nvSpPr>
        <p:spPr>
          <a:xfrm>
            <a:off x="3134941" y="2933600"/>
            <a:ext cx="3290100" cy="58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b="1" dirty="0">
                <a:solidFill>
                  <a:schemeClr val="dk1"/>
                </a:solidFill>
                <a:latin typeface="Fira Sans"/>
                <a:ea typeface="Fira Sans"/>
                <a:cs typeface="Fira Sans"/>
                <a:sym typeface="Fira Sans"/>
              </a:rPr>
              <a:t>Marketing and Brand Awareness</a:t>
            </a:r>
            <a:endParaRPr b="1" dirty="0">
              <a:latin typeface="Fira Sans"/>
              <a:ea typeface="Fira Sans"/>
              <a:cs typeface="Fira Sans"/>
              <a:sym typeface="Fira Sans"/>
            </a:endParaRPr>
          </a:p>
        </p:txBody>
      </p:sp>
      <p:sp>
        <p:nvSpPr>
          <p:cNvPr id="4" name="Google Shape;118;p29">
            <a:extLst>
              <a:ext uri="{FF2B5EF4-FFF2-40B4-BE49-F238E27FC236}">
                <a16:creationId xmlns:a16="http://schemas.microsoft.com/office/drawing/2014/main" id="{EB66F5A6-5B65-9E31-31ED-22CEF4F52E7A}"/>
              </a:ext>
            </a:extLst>
          </p:cNvPr>
          <p:cNvSpPr txBox="1"/>
          <p:nvPr/>
        </p:nvSpPr>
        <p:spPr>
          <a:xfrm>
            <a:off x="1952548" y="8068050"/>
            <a:ext cx="3585059" cy="1119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15000"/>
              </a:lnSpc>
              <a:spcBef>
                <a:spcPts val="0"/>
              </a:spcBef>
              <a:spcAft>
                <a:spcPts val="0"/>
              </a:spcAft>
              <a:buNone/>
            </a:pPr>
            <a:r>
              <a:rPr lang="en-US" sz="1200" dirty="0">
                <a:latin typeface="Fira Sans"/>
                <a:ea typeface="Fira Sans"/>
                <a:cs typeface="Fira Sans"/>
                <a:sym typeface="Fira Sans"/>
              </a:rPr>
              <a:t>Allocating funds towards comprehensive market research to understand the demand for virtual personal assistant services outside the US. This will help in identifying potential markets and tailoring services accordingly</a:t>
            </a:r>
            <a:endParaRPr sz="1200" dirty="0">
              <a:latin typeface="Fira Sans"/>
              <a:ea typeface="Fira Sans"/>
              <a:cs typeface="Fira Sans"/>
              <a:sym typeface="Fira Sans"/>
            </a:endParaRPr>
          </a:p>
        </p:txBody>
      </p:sp>
      <p:sp>
        <p:nvSpPr>
          <p:cNvPr id="5" name="Google Shape;119;p29">
            <a:extLst>
              <a:ext uri="{FF2B5EF4-FFF2-40B4-BE49-F238E27FC236}">
                <a16:creationId xmlns:a16="http://schemas.microsoft.com/office/drawing/2014/main" id="{67C0E50F-139F-9692-B354-852D83CF3837}"/>
              </a:ext>
            </a:extLst>
          </p:cNvPr>
          <p:cNvSpPr txBox="1"/>
          <p:nvPr/>
        </p:nvSpPr>
        <p:spPr>
          <a:xfrm>
            <a:off x="2991173" y="3350037"/>
            <a:ext cx="3433868" cy="1304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15000"/>
              </a:lnSpc>
              <a:spcBef>
                <a:spcPts val="0"/>
              </a:spcBef>
              <a:spcAft>
                <a:spcPts val="0"/>
              </a:spcAft>
              <a:buNone/>
            </a:pPr>
            <a:r>
              <a:rPr lang="en-US" sz="1200" dirty="0">
                <a:solidFill>
                  <a:schemeClr val="dk1"/>
                </a:solidFill>
                <a:latin typeface="Fira Sans"/>
                <a:ea typeface="Fira Sans"/>
                <a:cs typeface="Fira Sans"/>
                <a:sym typeface="Fira Sans"/>
              </a:rPr>
              <a:t>Social media marketing and online advertising to increase brand awareness and attract new customers. Targeted campaigns can effectively reach the desired audience and communicate the unique value proposition of Uni Buddy's services</a:t>
            </a:r>
            <a:endParaRPr sz="1200" dirty="0">
              <a:latin typeface="Fira Sans"/>
              <a:ea typeface="Fira Sans"/>
              <a:cs typeface="Fira Sans"/>
              <a:sym typeface="Fira Sans"/>
            </a:endParaRPr>
          </a:p>
        </p:txBody>
      </p:sp>
      <p:sp>
        <p:nvSpPr>
          <p:cNvPr id="6" name="Google Shape;120;p29">
            <a:extLst>
              <a:ext uri="{FF2B5EF4-FFF2-40B4-BE49-F238E27FC236}">
                <a16:creationId xmlns:a16="http://schemas.microsoft.com/office/drawing/2014/main" id="{ADC4E60A-CA7B-6D9D-9FF0-15FAD8725032}"/>
              </a:ext>
            </a:extLst>
          </p:cNvPr>
          <p:cNvSpPr/>
          <p:nvPr/>
        </p:nvSpPr>
        <p:spPr>
          <a:xfrm>
            <a:off x="6477013" y="2781300"/>
            <a:ext cx="6069134" cy="6321447"/>
          </a:xfrm>
          <a:prstGeom prst="blockArc">
            <a:avLst>
              <a:gd name="adj1" fmla="val 10800000"/>
              <a:gd name="adj2" fmla="val 10799131"/>
              <a:gd name="adj3" fmla="val 25044"/>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21;p29">
            <a:extLst>
              <a:ext uri="{FF2B5EF4-FFF2-40B4-BE49-F238E27FC236}">
                <a16:creationId xmlns:a16="http://schemas.microsoft.com/office/drawing/2014/main" id="{68AB6ED0-8C00-37CC-FAC7-AE8C71A0E0DC}"/>
              </a:ext>
            </a:extLst>
          </p:cNvPr>
          <p:cNvSpPr/>
          <p:nvPr/>
        </p:nvSpPr>
        <p:spPr>
          <a:xfrm>
            <a:off x="6477000" y="2781300"/>
            <a:ext cx="6069134" cy="6321447"/>
          </a:xfrm>
          <a:prstGeom prst="blockArc">
            <a:avLst>
              <a:gd name="adj1" fmla="val 17134491"/>
              <a:gd name="adj2" fmla="val 10799131"/>
              <a:gd name="adj3" fmla="val 25044"/>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8" name="Google Shape;122;p29">
            <a:extLst>
              <a:ext uri="{FF2B5EF4-FFF2-40B4-BE49-F238E27FC236}">
                <a16:creationId xmlns:a16="http://schemas.microsoft.com/office/drawing/2014/main" id="{E48E3052-FA29-AC87-EF08-84B3741CFCA0}"/>
              </a:ext>
            </a:extLst>
          </p:cNvPr>
          <p:cNvSpPr txBox="1"/>
          <p:nvPr/>
        </p:nvSpPr>
        <p:spPr>
          <a:xfrm>
            <a:off x="12844729" y="7370192"/>
            <a:ext cx="3290100" cy="58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b="1" dirty="0">
                <a:latin typeface="Fira Sans"/>
                <a:ea typeface="Fira Sans"/>
                <a:cs typeface="Fira Sans"/>
                <a:sym typeface="Fira Sans"/>
              </a:rPr>
              <a:t>Customer Experience Enhancement</a:t>
            </a:r>
            <a:endParaRPr b="1" dirty="0">
              <a:latin typeface="Fira Sans"/>
              <a:ea typeface="Fira Sans"/>
              <a:cs typeface="Fira Sans"/>
              <a:sym typeface="Fira Sans"/>
            </a:endParaRPr>
          </a:p>
        </p:txBody>
      </p:sp>
      <p:sp>
        <p:nvSpPr>
          <p:cNvPr id="9" name="Google Shape;123;p29">
            <a:extLst>
              <a:ext uri="{FF2B5EF4-FFF2-40B4-BE49-F238E27FC236}">
                <a16:creationId xmlns:a16="http://schemas.microsoft.com/office/drawing/2014/main" id="{65E01D2A-EF5E-8CB3-8218-899167FCB361}"/>
              </a:ext>
            </a:extLst>
          </p:cNvPr>
          <p:cNvSpPr txBox="1"/>
          <p:nvPr/>
        </p:nvSpPr>
        <p:spPr>
          <a:xfrm>
            <a:off x="13248974" y="3429890"/>
            <a:ext cx="2616304" cy="58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US" b="1" dirty="0">
                <a:solidFill>
                  <a:schemeClr val="dk1"/>
                </a:solidFill>
                <a:latin typeface="Fira Sans"/>
                <a:ea typeface="Fira Sans"/>
                <a:cs typeface="Fira Sans"/>
                <a:sym typeface="Fira Sans"/>
              </a:rPr>
              <a:t>Research and Development</a:t>
            </a:r>
            <a:endParaRPr lang="en-US" b="1" dirty="0">
              <a:latin typeface="Fira Sans"/>
              <a:ea typeface="Fira Sans"/>
              <a:cs typeface="Fira Sans"/>
              <a:sym typeface="Fira Sans"/>
            </a:endParaRPr>
          </a:p>
        </p:txBody>
      </p:sp>
      <p:sp>
        <p:nvSpPr>
          <p:cNvPr id="10" name="Google Shape;124;p29">
            <a:extLst>
              <a:ext uri="{FF2B5EF4-FFF2-40B4-BE49-F238E27FC236}">
                <a16:creationId xmlns:a16="http://schemas.microsoft.com/office/drawing/2014/main" id="{CC36D4F4-E00A-4A25-031B-D0001111448A}"/>
              </a:ext>
            </a:extLst>
          </p:cNvPr>
          <p:cNvSpPr txBox="1"/>
          <p:nvPr/>
        </p:nvSpPr>
        <p:spPr>
          <a:xfrm>
            <a:off x="12859707" y="7744772"/>
            <a:ext cx="3359800" cy="997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Fira Sans"/>
                <a:ea typeface="Fira Sans"/>
                <a:cs typeface="Fira Sans"/>
                <a:sym typeface="Fira Sans"/>
              </a:rPr>
              <a:t>Invest in technology and infrastructure upgrades to ensure seamless service delivery and an intuitive user experience across all touchpoints.</a:t>
            </a:r>
            <a:endParaRPr sz="1200" dirty="0">
              <a:solidFill>
                <a:schemeClr val="dk1"/>
              </a:solidFill>
              <a:latin typeface="Fira Sans"/>
              <a:ea typeface="Fira Sans"/>
              <a:cs typeface="Fira Sans"/>
              <a:sym typeface="Fira Sans"/>
            </a:endParaRPr>
          </a:p>
        </p:txBody>
      </p:sp>
      <p:sp>
        <p:nvSpPr>
          <p:cNvPr id="11" name="Google Shape;125;p29">
            <a:extLst>
              <a:ext uri="{FF2B5EF4-FFF2-40B4-BE49-F238E27FC236}">
                <a16:creationId xmlns:a16="http://schemas.microsoft.com/office/drawing/2014/main" id="{E105D05E-7967-3687-B719-70F025A3B06A}"/>
              </a:ext>
            </a:extLst>
          </p:cNvPr>
          <p:cNvSpPr txBox="1"/>
          <p:nvPr/>
        </p:nvSpPr>
        <p:spPr>
          <a:xfrm>
            <a:off x="12760051" y="3804470"/>
            <a:ext cx="4529268" cy="997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rtl="0">
              <a:lnSpc>
                <a:spcPct val="115000"/>
              </a:lnSpc>
              <a:spcBef>
                <a:spcPts val="0"/>
              </a:spcBef>
              <a:spcAft>
                <a:spcPts val="0"/>
              </a:spcAft>
              <a:buNone/>
            </a:pPr>
            <a:r>
              <a:rPr lang="en-US" sz="1200" dirty="0">
                <a:solidFill>
                  <a:schemeClr val="dk1"/>
                </a:solidFill>
                <a:latin typeface="Fira Sans"/>
                <a:ea typeface="Fira Sans"/>
                <a:cs typeface="Fira Sans"/>
                <a:sym typeface="Fira Sans"/>
              </a:rPr>
              <a:t>Aimed at continuous innovation. This involves developing new features or services based on emerging trends and customer feedback, ensuring Uni Buddy remains at the forefront of the virtual personal assistant industry</a:t>
            </a:r>
            <a:endParaRPr sz="1200" dirty="0">
              <a:latin typeface="Fira Sans"/>
              <a:ea typeface="Fira Sans"/>
              <a:cs typeface="Fira Sans"/>
              <a:sym typeface="Fira Sans"/>
            </a:endParaRPr>
          </a:p>
        </p:txBody>
      </p:sp>
      <p:sp>
        <p:nvSpPr>
          <p:cNvPr id="12" name="Google Shape;126;p29">
            <a:extLst>
              <a:ext uri="{FF2B5EF4-FFF2-40B4-BE49-F238E27FC236}">
                <a16:creationId xmlns:a16="http://schemas.microsoft.com/office/drawing/2014/main" id="{1838C17D-A1F0-10ED-789D-1869D4965E6E}"/>
              </a:ext>
            </a:extLst>
          </p:cNvPr>
          <p:cNvSpPr/>
          <p:nvPr/>
        </p:nvSpPr>
        <p:spPr>
          <a:xfrm>
            <a:off x="6477000" y="2781300"/>
            <a:ext cx="6069134" cy="6321447"/>
          </a:xfrm>
          <a:prstGeom prst="blockArc">
            <a:avLst>
              <a:gd name="adj1" fmla="val 4123000"/>
              <a:gd name="adj2" fmla="val 10799131"/>
              <a:gd name="adj3" fmla="val 25044"/>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27;p29">
            <a:extLst>
              <a:ext uri="{FF2B5EF4-FFF2-40B4-BE49-F238E27FC236}">
                <a16:creationId xmlns:a16="http://schemas.microsoft.com/office/drawing/2014/main" id="{A9D6A8BA-4A9F-1068-6857-1FCDCB154726}"/>
              </a:ext>
            </a:extLst>
          </p:cNvPr>
          <p:cNvSpPr/>
          <p:nvPr/>
        </p:nvSpPr>
        <p:spPr>
          <a:xfrm>
            <a:off x="6477000" y="2781300"/>
            <a:ext cx="6069134" cy="6321447"/>
          </a:xfrm>
          <a:prstGeom prst="blockArc">
            <a:avLst>
              <a:gd name="adj1" fmla="val 7750297"/>
              <a:gd name="adj2" fmla="val 10799131"/>
              <a:gd name="adj3" fmla="val 25044"/>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28;p29">
            <a:extLst>
              <a:ext uri="{FF2B5EF4-FFF2-40B4-BE49-F238E27FC236}">
                <a16:creationId xmlns:a16="http://schemas.microsoft.com/office/drawing/2014/main" id="{00DB3419-4F4D-7904-69A1-6FCFACA9EE51}"/>
              </a:ext>
            </a:extLst>
          </p:cNvPr>
          <p:cNvSpPr txBox="1"/>
          <p:nvPr/>
        </p:nvSpPr>
        <p:spPr>
          <a:xfrm>
            <a:off x="7429028" y="3846904"/>
            <a:ext cx="1550722" cy="58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solidFill>
                  <a:schemeClr val="dk1"/>
                </a:solidFill>
                <a:latin typeface="Fira Sans"/>
                <a:ea typeface="Fira Sans"/>
                <a:cs typeface="Fira Sans"/>
                <a:sym typeface="Fira Sans"/>
              </a:rPr>
              <a:t>30%</a:t>
            </a:r>
            <a:endParaRPr sz="1800" b="1" dirty="0">
              <a:solidFill>
                <a:schemeClr val="dk1"/>
              </a:solidFill>
              <a:latin typeface="Fira Sans"/>
              <a:ea typeface="Fira Sans"/>
              <a:cs typeface="Fira Sans"/>
              <a:sym typeface="Fira Sans"/>
            </a:endParaRPr>
          </a:p>
        </p:txBody>
      </p:sp>
      <p:sp>
        <p:nvSpPr>
          <p:cNvPr id="15" name="Google Shape;129;p29">
            <a:extLst>
              <a:ext uri="{FF2B5EF4-FFF2-40B4-BE49-F238E27FC236}">
                <a16:creationId xmlns:a16="http://schemas.microsoft.com/office/drawing/2014/main" id="{C4BD2731-7512-6020-40A3-143E85451D63}"/>
              </a:ext>
            </a:extLst>
          </p:cNvPr>
          <p:cNvSpPr txBox="1"/>
          <p:nvPr/>
        </p:nvSpPr>
        <p:spPr>
          <a:xfrm>
            <a:off x="6653667" y="6561267"/>
            <a:ext cx="1550722" cy="58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solidFill>
                  <a:schemeClr val="dk1"/>
                </a:solidFill>
                <a:latin typeface="Fira Sans"/>
                <a:ea typeface="Fira Sans"/>
                <a:cs typeface="Fira Sans"/>
                <a:sym typeface="Fira Sans"/>
              </a:rPr>
              <a:t>15%</a:t>
            </a:r>
            <a:endParaRPr sz="1800" b="1" dirty="0">
              <a:solidFill>
                <a:schemeClr val="dk1"/>
              </a:solidFill>
              <a:latin typeface="Fira Sans"/>
              <a:ea typeface="Fira Sans"/>
              <a:cs typeface="Fira Sans"/>
              <a:sym typeface="Fira Sans"/>
            </a:endParaRPr>
          </a:p>
        </p:txBody>
      </p:sp>
      <p:sp>
        <p:nvSpPr>
          <p:cNvPr id="16" name="Google Shape;130;p29">
            <a:extLst>
              <a:ext uri="{FF2B5EF4-FFF2-40B4-BE49-F238E27FC236}">
                <a16:creationId xmlns:a16="http://schemas.microsoft.com/office/drawing/2014/main" id="{2D6BE41D-28DA-1621-9AE8-60154994AF07}"/>
              </a:ext>
            </a:extLst>
          </p:cNvPr>
          <p:cNvSpPr txBox="1"/>
          <p:nvPr/>
        </p:nvSpPr>
        <p:spPr>
          <a:xfrm>
            <a:off x="8396858" y="7935917"/>
            <a:ext cx="1550722" cy="58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solidFill>
                  <a:schemeClr val="dk1"/>
                </a:solidFill>
                <a:latin typeface="Fira Sans"/>
                <a:ea typeface="Fira Sans"/>
                <a:cs typeface="Fira Sans"/>
                <a:sym typeface="Fira Sans"/>
              </a:rPr>
              <a:t>20%</a:t>
            </a:r>
            <a:endParaRPr sz="1800" b="1" dirty="0">
              <a:solidFill>
                <a:schemeClr val="dk1"/>
              </a:solidFill>
              <a:latin typeface="Fira Sans"/>
              <a:ea typeface="Fira Sans"/>
              <a:cs typeface="Fira Sans"/>
              <a:sym typeface="Fira Sans"/>
            </a:endParaRPr>
          </a:p>
        </p:txBody>
      </p:sp>
      <p:sp>
        <p:nvSpPr>
          <p:cNvPr id="17" name="Google Shape;131;p29">
            <a:extLst>
              <a:ext uri="{FF2B5EF4-FFF2-40B4-BE49-F238E27FC236}">
                <a16:creationId xmlns:a16="http://schemas.microsoft.com/office/drawing/2014/main" id="{458E7D66-08A2-E038-4CD0-F437FF497ED4}"/>
              </a:ext>
            </a:extLst>
          </p:cNvPr>
          <p:cNvSpPr txBox="1"/>
          <p:nvPr/>
        </p:nvSpPr>
        <p:spPr>
          <a:xfrm>
            <a:off x="11005573" y="5397367"/>
            <a:ext cx="1550722" cy="58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solidFill>
                  <a:schemeClr val="dk1"/>
                </a:solidFill>
                <a:latin typeface="Fira Sans"/>
                <a:ea typeface="Fira Sans"/>
                <a:cs typeface="Fira Sans"/>
                <a:sym typeface="Fira Sans"/>
              </a:rPr>
              <a:t>35%</a:t>
            </a:r>
            <a:endParaRPr sz="1800" b="1" dirty="0">
              <a:solidFill>
                <a:schemeClr val="dk1"/>
              </a:solidFill>
              <a:latin typeface="Fira Sans"/>
              <a:ea typeface="Fira Sans"/>
              <a:cs typeface="Fira Sans"/>
              <a:sym typeface="Fira Sans"/>
            </a:endParaRPr>
          </a:p>
        </p:txBody>
      </p:sp>
      <p:cxnSp>
        <p:nvCxnSpPr>
          <p:cNvPr id="18" name="Google Shape;132;p29">
            <a:extLst>
              <a:ext uri="{FF2B5EF4-FFF2-40B4-BE49-F238E27FC236}">
                <a16:creationId xmlns:a16="http://schemas.microsoft.com/office/drawing/2014/main" id="{03A8827B-1624-F848-8244-2F02FC1F1E3A}"/>
              </a:ext>
            </a:extLst>
          </p:cNvPr>
          <p:cNvCxnSpPr>
            <a:cxnSpLocks/>
          </p:cNvCxnSpPr>
          <p:nvPr/>
        </p:nvCxnSpPr>
        <p:spPr>
          <a:xfrm>
            <a:off x="6477000" y="3244115"/>
            <a:ext cx="2320651" cy="0"/>
          </a:xfrm>
          <a:prstGeom prst="straightConnector1">
            <a:avLst/>
          </a:prstGeom>
          <a:noFill/>
          <a:ln w="9525" cap="flat" cmpd="sng">
            <a:solidFill>
              <a:schemeClr val="dk1"/>
            </a:solidFill>
            <a:prstDash val="solid"/>
            <a:round/>
            <a:headEnd type="none" w="med" len="med"/>
            <a:tailEnd type="oval" w="med" len="med"/>
          </a:ln>
        </p:spPr>
      </p:cxnSp>
      <p:cxnSp>
        <p:nvCxnSpPr>
          <p:cNvPr id="19" name="Google Shape;133;p29">
            <a:extLst>
              <a:ext uri="{FF2B5EF4-FFF2-40B4-BE49-F238E27FC236}">
                <a16:creationId xmlns:a16="http://schemas.microsoft.com/office/drawing/2014/main" id="{42156EC5-B932-422D-B61A-345E643AB3A1}"/>
              </a:ext>
            </a:extLst>
          </p:cNvPr>
          <p:cNvCxnSpPr>
            <a:cxnSpLocks/>
          </p:cNvCxnSpPr>
          <p:nvPr/>
        </p:nvCxnSpPr>
        <p:spPr>
          <a:xfrm>
            <a:off x="5616714" y="7935917"/>
            <a:ext cx="1812314" cy="0"/>
          </a:xfrm>
          <a:prstGeom prst="straightConnector1">
            <a:avLst/>
          </a:prstGeom>
          <a:noFill/>
          <a:ln w="9525" cap="flat" cmpd="sng">
            <a:solidFill>
              <a:schemeClr val="dk1"/>
            </a:solidFill>
            <a:prstDash val="solid"/>
            <a:round/>
            <a:headEnd type="none" w="med" len="med"/>
            <a:tailEnd type="oval" w="med" len="med"/>
          </a:ln>
        </p:spPr>
      </p:cxnSp>
      <p:cxnSp>
        <p:nvCxnSpPr>
          <p:cNvPr id="20" name="Google Shape;134;p29">
            <a:extLst>
              <a:ext uri="{FF2B5EF4-FFF2-40B4-BE49-F238E27FC236}">
                <a16:creationId xmlns:a16="http://schemas.microsoft.com/office/drawing/2014/main" id="{34B8EB7F-2E68-50D7-AC0D-D74F21A88556}"/>
              </a:ext>
            </a:extLst>
          </p:cNvPr>
          <p:cNvCxnSpPr>
            <a:cxnSpLocks/>
          </p:cNvCxnSpPr>
          <p:nvPr/>
        </p:nvCxnSpPr>
        <p:spPr>
          <a:xfrm>
            <a:off x="9851791" y="7661292"/>
            <a:ext cx="2908260" cy="0"/>
          </a:xfrm>
          <a:prstGeom prst="straightConnector1">
            <a:avLst/>
          </a:prstGeom>
          <a:noFill/>
          <a:ln w="9525" cap="flat" cmpd="sng">
            <a:solidFill>
              <a:schemeClr val="dk1"/>
            </a:solidFill>
            <a:prstDash val="solid"/>
            <a:round/>
            <a:headEnd type="oval" w="med" len="med"/>
            <a:tailEnd type="none" w="med" len="med"/>
          </a:ln>
        </p:spPr>
      </p:cxnSp>
      <p:cxnSp>
        <p:nvCxnSpPr>
          <p:cNvPr id="21" name="Google Shape;135;p29">
            <a:extLst>
              <a:ext uri="{FF2B5EF4-FFF2-40B4-BE49-F238E27FC236}">
                <a16:creationId xmlns:a16="http://schemas.microsoft.com/office/drawing/2014/main" id="{56C3E392-045F-33A9-78F6-75DD77729121}"/>
              </a:ext>
            </a:extLst>
          </p:cNvPr>
          <p:cNvCxnSpPr>
            <a:cxnSpLocks/>
          </p:cNvCxnSpPr>
          <p:nvPr/>
        </p:nvCxnSpPr>
        <p:spPr>
          <a:xfrm>
            <a:off x="11104859" y="3720990"/>
            <a:ext cx="2178751" cy="0"/>
          </a:xfrm>
          <a:prstGeom prst="straightConnector1">
            <a:avLst/>
          </a:prstGeom>
          <a:noFill/>
          <a:ln w="9525" cap="flat" cmpd="sng">
            <a:solidFill>
              <a:schemeClr val="dk1"/>
            </a:solidFill>
            <a:prstDash val="solid"/>
            <a:round/>
            <a:headEnd type="oval" w="med" len="med"/>
            <a:tailEnd type="none" w="med" len="med"/>
          </a:ln>
        </p:spPr>
      </p:cxnSp>
    </p:spTree>
    <p:extLst>
      <p:ext uri="{BB962C8B-B14F-4D97-AF65-F5344CB8AC3E}">
        <p14:creationId xmlns:p14="http://schemas.microsoft.com/office/powerpoint/2010/main" val="3843608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739</TotalTime>
  <Words>603</Words>
  <Application>Microsoft Office PowerPoint</Application>
  <PresentationFormat>Custom</PresentationFormat>
  <Paragraphs>77</Paragraphs>
  <Slides>11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Fira Sans Light</vt:lpstr>
      <vt:lpstr>Arial</vt:lpstr>
      <vt:lpstr>Fira Sans Bold</vt:lpstr>
      <vt:lpstr>Fira Sans Semi-Bold</vt:lpstr>
      <vt:lpstr>Calibri</vt:lpstr>
      <vt:lpstr>Fira Sans</vt:lpstr>
      <vt:lpstr>Aptos</vt:lpstr>
      <vt:lpstr>Fira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Green Light Green White Corporate Geometric Company Internal Deck Business Presentation</dc:title>
  <cp:lastModifiedBy>Tarun Siga</cp:lastModifiedBy>
  <cp:revision>12</cp:revision>
  <dcterms:created xsi:type="dcterms:W3CDTF">2006-08-16T00:00:00Z</dcterms:created>
  <dcterms:modified xsi:type="dcterms:W3CDTF">2024-03-05T03:45:35Z</dcterms:modified>
  <dc:identifier>DAF-cC9h6Fg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2024-03-03T09:27:28Z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f540285d-9a6a-41b2-9fca-0dc51e12890a</vt:lpwstr>
  </property>
  <property fmtid="{D5CDD505-2E9C-101B-9397-08002B2CF9AE}" pid="7" name="MSIP_Label_defa4170-0d19-0005-0004-bc88714345d2_ActionId">
    <vt:lpwstr>83ac33fa-a98f-4636-aded-aca9e936a045</vt:lpwstr>
  </property>
  <property fmtid="{D5CDD505-2E9C-101B-9397-08002B2CF9AE}" pid="8" name="MSIP_Label_defa4170-0d19-0005-0004-bc88714345d2_ContentBits">
    <vt:lpwstr>0</vt:lpwstr>
  </property>
</Properties>
</file>